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332" r:id="rId3"/>
    <p:sldId id="380" r:id="rId4"/>
    <p:sldId id="257" r:id="rId5"/>
    <p:sldId id="262" r:id="rId6"/>
    <p:sldId id="415" r:id="rId7"/>
    <p:sldId id="533" r:id="rId8"/>
    <p:sldId id="554" r:id="rId9"/>
    <p:sldId id="555" r:id="rId10"/>
    <p:sldId id="556" r:id="rId11"/>
    <p:sldId id="482" r:id="rId12"/>
    <p:sldId id="509" r:id="rId13"/>
    <p:sldId id="263" r:id="rId14"/>
    <p:sldId id="530" r:id="rId15"/>
    <p:sldId id="468" r:id="rId16"/>
    <p:sldId id="558" r:id="rId17"/>
    <p:sldId id="559" r:id="rId18"/>
    <p:sldId id="560" r:id="rId19"/>
    <p:sldId id="561" r:id="rId20"/>
    <p:sldId id="379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FAA"/>
    <a:srgbClr val="00547E"/>
    <a:srgbClr val="1A8EA7"/>
    <a:srgbClr val="1C8CA5"/>
    <a:srgbClr val="00A7A4"/>
    <a:srgbClr val="1D8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269D01E-BC32-4049-B463-5C60D7B0CCD2}" styleName="主题样式 2 - 个性色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09"/>
    <p:restoredTop sz="92453"/>
  </p:normalViewPr>
  <p:slideViewPr>
    <p:cSldViewPr snapToGrid="0">
      <p:cViewPr>
        <p:scale>
          <a:sx n="110" d="100"/>
          <a:sy n="110" d="100"/>
        </p:scale>
        <p:origin x="60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E59D29-7F76-4E30-B029-D0C89C6DCC63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6DF42-B80A-45D9-953E-DFB058CB82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160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6985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10694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0815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6904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67100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659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0491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8112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660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6896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062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3480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28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6297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140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34805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28091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62695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786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66DF42-B80A-45D9-953E-DFB058CB824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462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6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11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433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77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831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427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70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18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0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181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790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3FAED-8144-46F4-A6BE-99787C2F7B2E}" type="datetimeFigureOut">
              <a:rPr lang="zh-CN" altLang="en-US" smtClean="0"/>
              <a:t>16/3/15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3DA7C-32C8-4FE4-8324-DC5257B6BC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135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hyperlink" Target="https://developer.apple.com/library/prerelease/ios/documentation/UIKit/Reference/UIApplicationShortcutIcon_Class/index.html#//apple_ref/c/tdef/UIApplicationShortcutIconType" TargetMode="External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8062"/>
            <a:ext cx="7663543" cy="687606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333" y="0"/>
            <a:ext cx="3266667" cy="477142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59101" y="1634919"/>
            <a:ext cx="722121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iOS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72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⚡️闪电开发</a:t>
            </a:r>
          </a:p>
          <a:p>
            <a:pPr algn="ctr"/>
            <a:endParaRPr lang="zh-CN" altLang="en-US" sz="28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额外篇</a:t>
            </a:r>
          </a:p>
          <a:p>
            <a:pPr algn="ctr"/>
            <a:r>
              <a:rPr lang="en-US" altLang="zh-CN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5.3D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Touch</a:t>
            </a:r>
            <a:r>
              <a:rPr lang="zh-CN" altLang="en-US" sz="36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适配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8677149" y="1237620"/>
            <a:ext cx="4834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小波说雨燕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389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7801">
        <p15:prstTrans prst="pageCurlDouble"/>
      </p:transition>
    </mc:Choice>
    <mc:Fallback xmlns="">
      <p:transition spd="slow" advTm="7801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0" objId="10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04801"/>
            <a:ext cx="3569259" cy="567624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具体功能实现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635568" y="1010664"/>
            <a:ext cx="8191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目前快速操作并没有任何功能，因为还没有实现。</a:t>
            </a:r>
            <a:endParaRPr lang="en-US" altLang="zh-CN" sz="1400" dirty="0" smtClean="0">
              <a:solidFill>
                <a:srgbClr val="000000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57833" y="1349306"/>
            <a:ext cx="96274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选择快速操作时，</a:t>
            </a:r>
            <a:r>
              <a:rPr lang="en-US" altLang="zh-CN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iOS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9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的 </a:t>
            </a:r>
            <a:r>
              <a:rPr lang="en-US" altLang="zh-CN" sz="1400" dirty="0" err="1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UIApplicationDelegate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协议中的 </a:t>
            </a:r>
            <a:r>
              <a:rPr lang="en-US" altLang="zh-CN" sz="1400" dirty="0" err="1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performActionForShortcutItem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方法会被调用。</a:t>
            </a:r>
            <a:endParaRPr lang="en-US" altLang="zh-CN" sz="1400" dirty="0"/>
          </a:p>
        </p:txBody>
      </p:sp>
      <p:sp>
        <p:nvSpPr>
          <p:cNvPr id="12" name="圆角矩形标注 11"/>
          <p:cNvSpPr/>
          <p:nvPr/>
        </p:nvSpPr>
        <p:spPr>
          <a:xfrm>
            <a:off x="463446" y="1796073"/>
            <a:ext cx="7002225" cy="4546854"/>
          </a:xfrm>
          <a:prstGeom prst="wedgeRoundRectCallout">
            <a:avLst>
              <a:gd name="adj1" fmla="val 25927"/>
              <a:gd name="adj2" fmla="val -33612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000000"/>
                </a:solidFill>
                <a:latin typeface="Menlo-Regular" charset="0"/>
              </a:rPr>
              <a:t>在</a:t>
            </a:r>
            <a:r>
              <a:rPr lang="en-US" altLang="zh-CN" sz="1400" dirty="0" err="1" smtClean="0">
                <a:solidFill>
                  <a:srgbClr val="000000"/>
                </a:solidFill>
                <a:latin typeface="Menlo-Regular" charset="0"/>
              </a:rPr>
              <a:t>AppDelegate</a:t>
            </a:r>
            <a:r>
              <a:rPr lang="zh-CN" altLang="en-US" sz="1400" dirty="0" smtClean="0">
                <a:solidFill>
                  <a:srgbClr val="000000"/>
                </a:solidFill>
                <a:latin typeface="Menlo-Regular" charset="0"/>
              </a:rPr>
              <a:t>里首先增加一个枚举：</a:t>
            </a:r>
            <a:endParaRPr lang="en-US" altLang="zh-CN" sz="1400" dirty="0" smtClean="0">
              <a:solidFill>
                <a:srgbClr val="000000"/>
              </a:solidFill>
              <a:latin typeface="Menlo-Regular" charset="0"/>
            </a:endParaRPr>
          </a:p>
          <a:p>
            <a:pPr algn="ctr"/>
            <a:endParaRPr lang="en-US" altLang="zh-CN" sz="1400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altLang="zh-CN" dirty="0" err="1"/>
              <a:t>enum</a:t>
            </a:r>
            <a:r>
              <a:rPr lang="en-US" altLang="zh-CN" dirty="0"/>
              <a:t> </a:t>
            </a:r>
            <a:r>
              <a:rPr lang="en-US" altLang="zh-CN" dirty="0" err="1"/>
              <a:t>QuickAction</a:t>
            </a:r>
            <a:r>
              <a:rPr lang="en-US" altLang="zh-CN" dirty="0"/>
              <a:t>: String {</a:t>
            </a:r>
          </a:p>
          <a:p>
            <a:r>
              <a:rPr lang="en-US" altLang="zh-CN" dirty="0"/>
              <a:t>    case </a:t>
            </a:r>
            <a:r>
              <a:rPr lang="en-US" altLang="zh-CN" dirty="0" err="1"/>
              <a:t>OpenFav</a:t>
            </a:r>
            <a:r>
              <a:rPr lang="en-US" altLang="zh-CN" dirty="0"/>
              <a:t> = "</a:t>
            </a:r>
            <a:r>
              <a:rPr lang="en-US" altLang="zh-CN" dirty="0" err="1"/>
              <a:t>OpenFav</a:t>
            </a:r>
            <a:r>
              <a:rPr lang="en-US" altLang="zh-CN" dirty="0"/>
              <a:t>"</a:t>
            </a:r>
          </a:p>
          <a:p>
            <a:r>
              <a:rPr lang="en-US" altLang="zh-CN" dirty="0"/>
              <a:t>    case </a:t>
            </a:r>
            <a:r>
              <a:rPr lang="en-US" altLang="zh-CN" dirty="0" err="1"/>
              <a:t>OpenDiscover</a:t>
            </a:r>
            <a:r>
              <a:rPr lang="en-US" altLang="zh-CN" dirty="0"/>
              <a:t> = "</a:t>
            </a:r>
            <a:r>
              <a:rPr lang="en-US" altLang="zh-CN" dirty="0" err="1"/>
              <a:t>OpenDiscover</a:t>
            </a:r>
            <a:r>
              <a:rPr lang="en-US" altLang="zh-CN" dirty="0"/>
              <a:t>"</a:t>
            </a:r>
          </a:p>
          <a:p>
            <a:r>
              <a:rPr lang="en-US" altLang="zh-CN" dirty="0"/>
              <a:t>    case </a:t>
            </a:r>
            <a:r>
              <a:rPr lang="en-US" altLang="zh-CN" dirty="0" err="1"/>
              <a:t>OpenAddNew</a:t>
            </a:r>
            <a:r>
              <a:rPr lang="en-US" altLang="zh-CN" dirty="0"/>
              <a:t> = "</a:t>
            </a:r>
            <a:r>
              <a:rPr lang="en-US" altLang="zh-CN" dirty="0" err="1"/>
              <a:t>OpenAddNew</a:t>
            </a:r>
            <a:r>
              <a:rPr lang="en-US" altLang="zh-CN" dirty="0"/>
              <a:t>"</a:t>
            </a:r>
          </a:p>
          <a:p>
            <a:r>
              <a:rPr lang="de-DE" altLang="zh-CN" dirty="0"/>
              <a:t>    </a:t>
            </a:r>
          </a:p>
          <a:p>
            <a:r>
              <a:rPr lang="de-DE" altLang="zh-CN" dirty="0"/>
              <a:t>    </a:t>
            </a:r>
            <a:r>
              <a:rPr lang="de-DE" altLang="zh-CN" dirty="0" err="1"/>
              <a:t>init</a:t>
            </a:r>
            <a:r>
              <a:rPr lang="de-DE" altLang="zh-CN" dirty="0"/>
              <a:t>(</a:t>
            </a:r>
            <a:r>
              <a:rPr lang="de-DE" altLang="zh-CN" dirty="0" err="1"/>
              <a:t>fullId</a:t>
            </a:r>
            <a:r>
              <a:rPr lang="de-DE" altLang="zh-CN" dirty="0"/>
              <a:t>: String) {</a:t>
            </a:r>
          </a:p>
          <a:p>
            <a:r>
              <a:rPr lang="de-DE" altLang="zh-CN" dirty="0"/>
              <a:t>        </a:t>
            </a:r>
            <a:r>
              <a:rPr lang="de-DE" altLang="zh-CN" dirty="0" err="1"/>
              <a:t>let</a:t>
            </a:r>
            <a:r>
              <a:rPr lang="de-DE" altLang="zh-CN" dirty="0"/>
              <a:t> </a:t>
            </a:r>
            <a:r>
              <a:rPr lang="de-DE" altLang="zh-CN" dirty="0" err="1"/>
              <a:t>shortId</a:t>
            </a:r>
            <a:r>
              <a:rPr lang="de-DE" altLang="zh-CN" dirty="0"/>
              <a:t> = </a:t>
            </a:r>
            <a:r>
              <a:rPr lang="de-DE" altLang="zh-CN" dirty="0" err="1"/>
              <a:t>fullId.componentsSeparatedByString</a:t>
            </a:r>
            <a:r>
              <a:rPr lang="de-DE" altLang="zh-CN" dirty="0"/>
              <a:t>(".").last!</a:t>
            </a:r>
          </a:p>
          <a:p>
            <a:r>
              <a:rPr lang="de-DE" altLang="zh-CN" dirty="0"/>
              <a:t>        </a:t>
            </a:r>
            <a:r>
              <a:rPr lang="de-DE" altLang="zh-CN" dirty="0" err="1"/>
              <a:t>self.init</a:t>
            </a:r>
            <a:r>
              <a:rPr lang="de-DE" altLang="zh-CN" dirty="0"/>
              <a:t>(</a:t>
            </a:r>
            <a:r>
              <a:rPr lang="de-DE" altLang="zh-CN" dirty="0" err="1"/>
              <a:t>rawValue</a:t>
            </a:r>
            <a:r>
              <a:rPr lang="de-DE" altLang="zh-CN" dirty="0"/>
              <a:t>: </a:t>
            </a:r>
            <a:r>
              <a:rPr lang="de-DE" altLang="zh-CN" dirty="0" err="1"/>
              <a:t>shortId</a:t>
            </a:r>
            <a:r>
              <a:rPr lang="de-DE" altLang="zh-CN" dirty="0"/>
              <a:t>)!</a:t>
            </a:r>
          </a:p>
          <a:p>
            <a:r>
              <a:rPr lang="de-DE" altLang="zh-CN" dirty="0"/>
              <a:t>    }</a:t>
            </a:r>
          </a:p>
          <a:p>
            <a:r>
              <a:rPr lang="de-DE" altLang="zh-CN" dirty="0"/>
              <a:t>}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3" name="圆角矩形标注 12"/>
          <p:cNvSpPr/>
          <p:nvPr/>
        </p:nvSpPr>
        <p:spPr>
          <a:xfrm>
            <a:off x="7551154" y="2038391"/>
            <a:ext cx="3074406" cy="1271968"/>
          </a:xfrm>
          <a:prstGeom prst="wedgeRoundRectCallout">
            <a:avLst>
              <a:gd name="adj1" fmla="val -112701"/>
              <a:gd name="adj2" fmla="val 68021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枚举类型对于在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Swift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中定义一组相关值非常实用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7755038" y="4029235"/>
            <a:ext cx="3819646" cy="2174795"/>
          </a:xfrm>
          <a:prstGeom prst="wedgeRoundRectCallout">
            <a:avLst>
              <a:gd name="adj1" fmla="val -76560"/>
              <a:gd name="adj2" fmla="val -20902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这里列举了所有快速操作的类型</a:t>
            </a:r>
            <a:endParaRPr kumimoji="1" lang="en-US" altLang="zh-CN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endParaRPr kumimoji="1"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以及一个</a:t>
            </a:r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接受完整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ID</a:t>
            </a:r>
            <a:endParaRPr kumimoji="1" lang="en-US" altLang="zh-CN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并转化为枚举对应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Case</a:t>
            </a:r>
          </a:p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的初始化方法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63620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9" grpId="0"/>
      <p:bldP spid="12" grpId="0" animBg="1"/>
      <p:bldP spid="13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圆角矩形标注 9"/>
          <p:cNvSpPr/>
          <p:nvPr/>
        </p:nvSpPr>
        <p:spPr>
          <a:xfrm>
            <a:off x="0" y="1275867"/>
            <a:ext cx="12192000" cy="5582133"/>
          </a:xfrm>
          <a:prstGeom prst="wedgeRoundRectCallout">
            <a:avLst>
              <a:gd name="adj1" fmla="val 19055"/>
              <a:gd name="adj2" fmla="val -47209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/>
              <a:t> </a:t>
            </a:r>
            <a:r>
              <a:rPr lang="en-US" altLang="zh-CN" sz="1400" dirty="0" err="1"/>
              <a:t>func</a:t>
            </a:r>
            <a:r>
              <a:rPr lang="en-US" altLang="zh-CN" sz="1400" dirty="0"/>
              <a:t> application(application: </a:t>
            </a:r>
            <a:r>
              <a:rPr lang="en-US" altLang="zh-CN" sz="1400" dirty="0" err="1"/>
              <a:t>UIApplication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performActionForShortcutItem</a:t>
            </a:r>
            <a:r>
              <a:rPr lang="en-US" altLang="zh-CN" sz="1400" dirty="0"/>
              <a:t> </a:t>
            </a:r>
            <a:r>
              <a:rPr lang="en-US" altLang="zh-CN" sz="1400" dirty="0" err="1"/>
              <a:t>shortcutItem</a:t>
            </a:r>
            <a:r>
              <a:rPr lang="en-US" altLang="zh-CN" sz="1400" dirty="0"/>
              <a:t>: </a:t>
            </a:r>
            <a:r>
              <a:rPr lang="en-US" altLang="zh-CN" sz="1400" dirty="0" err="1"/>
              <a:t>UIApplicationShortcutItem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completionHandler</a:t>
            </a:r>
            <a:r>
              <a:rPr lang="en-US" altLang="zh-CN" sz="1400" dirty="0"/>
              <a:t>: (Bool) -&gt; Void) {</a:t>
            </a:r>
          </a:p>
          <a:p>
            <a:r>
              <a:rPr lang="en-US" altLang="zh-CN" sz="1400" dirty="0"/>
              <a:t>        </a:t>
            </a:r>
            <a:r>
              <a:rPr lang="en-US" altLang="zh-CN" sz="1400" dirty="0" err="1"/>
              <a:t>completionHandler</a:t>
            </a:r>
            <a:r>
              <a:rPr lang="en-US" altLang="zh-CN" sz="1400" dirty="0"/>
              <a:t>(</a:t>
            </a:r>
            <a:r>
              <a:rPr lang="en-US" altLang="zh-CN" sz="1400" dirty="0" err="1"/>
              <a:t>handleQuickAction</a:t>
            </a:r>
            <a:r>
              <a:rPr lang="en-US" altLang="zh-CN" sz="1400" dirty="0"/>
              <a:t>(</a:t>
            </a:r>
            <a:r>
              <a:rPr lang="en-US" altLang="zh-CN" sz="1400" dirty="0" err="1"/>
              <a:t>shortcutItem</a:t>
            </a:r>
            <a:r>
              <a:rPr lang="en-US" altLang="zh-CN" sz="1400" dirty="0"/>
              <a:t>))</a:t>
            </a:r>
          </a:p>
          <a:p>
            <a:r>
              <a:rPr lang="de-DE" altLang="zh-CN" sz="1400" dirty="0"/>
              <a:t>    }</a:t>
            </a:r>
          </a:p>
          <a:p>
            <a:r>
              <a:rPr lang="de-DE" altLang="zh-CN" sz="1400" dirty="0"/>
              <a:t>    </a:t>
            </a:r>
          </a:p>
          <a:p>
            <a:r>
              <a:rPr lang="de-DE" altLang="zh-CN" sz="1400" dirty="0"/>
              <a:t>    </a:t>
            </a:r>
            <a:r>
              <a:rPr lang="de-DE" altLang="zh-CN" sz="1400" dirty="0" err="1"/>
              <a:t>func</a:t>
            </a:r>
            <a:r>
              <a:rPr lang="de-DE" altLang="zh-CN" sz="1400" dirty="0"/>
              <a:t> </a:t>
            </a:r>
            <a:r>
              <a:rPr lang="de-DE" altLang="zh-CN" sz="1400" dirty="0" err="1"/>
              <a:t>handleQuickAction</a:t>
            </a:r>
            <a:r>
              <a:rPr lang="de-DE" altLang="zh-CN" sz="1400" dirty="0"/>
              <a:t>(item: </a:t>
            </a:r>
            <a:r>
              <a:rPr lang="de-DE" altLang="zh-CN" sz="1400" dirty="0" err="1"/>
              <a:t>UIApplicationShortcutItem</a:t>
            </a:r>
            <a:r>
              <a:rPr lang="de-DE" altLang="zh-CN" sz="1400" dirty="0"/>
              <a:t>) -&gt; </a:t>
            </a:r>
            <a:r>
              <a:rPr lang="de-DE" altLang="zh-CN" sz="1400" dirty="0" err="1"/>
              <a:t>Bool</a:t>
            </a:r>
            <a:r>
              <a:rPr lang="de-DE" altLang="zh-CN" sz="1400" dirty="0"/>
              <a:t> {</a:t>
            </a:r>
          </a:p>
          <a:p>
            <a:r>
              <a:rPr lang="de-DE" altLang="zh-CN" sz="1400" dirty="0"/>
              <a:t>        </a:t>
            </a:r>
            <a:r>
              <a:rPr lang="de-DE" altLang="zh-CN" sz="1400" dirty="0" err="1"/>
              <a:t>let</a:t>
            </a:r>
            <a:r>
              <a:rPr lang="de-DE" altLang="zh-CN" sz="1400" dirty="0"/>
              <a:t> type = </a:t>
            </a:r>
            <a:r>
              <a:rPr lang="de-DE" altLang="zh-CN" sz="1400" dirty="0" err="1"/>
              <a:t>item.type</a:t>
            </a:r>
            <a:endParaRPr lang="de-DE" altLang="zh-CN" sz="1400" dirty="0"/>
          </a:p>
          <a:p>
            <a:r>
              <a:rPr lang="de-DE" altLang="zh-CN" sz="1400" dirty="0"/>
              <a:t>        </a:t>
            </a:r>
          </a:p>
          <a:p>
            <a:r>
              <a:rPr lang="de-DE" altLang="zh-CN" sz="1400" dirty="0"/>
              <a:t>        </a:t>
            </a:r>
            <a:r>
              <a:rPr lang="de-DE" altLang="zh-CN" sz="1400" dirty="0" err="1"/>
              <a:t>let</a:t>
            </a:r>
            <a:r>
              <a:rPr lang="de-DE" altLang="zh-CN" sz="1400" dirty="0"/>
              <a:t> </a:t>
            </a:r>
            <a:r>
              <a:rPr lang="de-DE" altLang="zh-CN" sz="1400" dirty="0" err="1"/>
              <a:t>shortId</a:t>
            </a:r>
            <a:r>
              <a:rPr lang="de-DE" altLang="zh-CN" sz="1400" dirty="0"/>
              <a:t> = </a:t>
            </a:r>
            <a:r>
              <a:rPr lang="de-DE" altLang="zh-CN" sz="1400" dirty="0" err="1"/>
              <a:t>QuickAction</a:t>
            </a:r>
            <a:r>
              <a:rPr lang="de-DE" altLang="zh-CN" sz="1400" dirty="0"/>
              <a:t>(</a:t>
            </a:r>
            <a:r>
              <a:rPr lang="de-DE" altLang="zh-CN" sz="1400" dirty="0" err="1"/>
              <a:t>fullId</a:t>
            </a:r>
            <a:r>
              <a:rPr lang="de-DE" altLang="zh-CN" sz="1400" dirty="0"/>
              <a:t>: type)</a:t>
            </a:r>
          </a:p>
          <a:p>
            <a:r>
              <a:rPr lang="de-DE" altLang="zh-CN" sz="1400" dirty="0"/>
              <a:t>        </a:t>
            </a:r>
          </a:p>
          <a:p>
            <a:r>
              <a:rPr lang="de-DE" altLang="zh-CN" sz="1400" dirty="0"/>
              <a:t>        </a:t>
            </a:r>
            <a:r>
              <a:rPr lang="de-DE" altLang="zh-CN" sz="1400" dirty="0" err="1"/>
              <a:t>let</a:t>
            </a:r>
            <a:r>
              <a:rPr lang="de-DE" altLang="zh-CN" sz="1400" dirty="0"/>
              <a:t> </a:t>
            </a:r>
            <a:r>
              <a:rPr lang="de-DE" altLang="zh-CN" sz="1400" dirty="0" err="1"/>
              <a:t>tabVC</a:t>
            </a:r>
            <a:r>
              <a:rPr lang="de-DE" altLang="zh-CN" sz="1400" dirty="0"/>
              <a:t> = </a:t>
            </a:r>
            <a:r>
              <a:rPr lang="de-DE" altLang="zh-CN" sz="1400" dirty="0" err="1"/>
              <a:t>window</a:t>
            </a:r>
            <a:r>
              <a:rPr lang="de-DE" altLang="zh-CN" sz="1400" dirty="0"/>
              <a:t>?.</a:t>
            </a:r>
            <a:r>
              <a:rPr lang="de-DE" altLang="zh-CN" sz="1400" dirty="0" err="1"/>
              <a:t>rootViewController</a:t>
            </a:r>
            <a:r>
              <a:rPr lang="de-DE" altLang="zh-CN" sz="1400" dirty="0"/>
              <a:t> </a:t>
            </a:r>
            <a:r>
              <a:rPr lang="de-DE" altLang="zh-CN" sz="1400" dirty="0" err="1"/>
              <a:t>as</a:t>
            </a:r>
            <a:r>
              <a:rPr lang="de-DE" altLang="zh-CN" sz="1400" dirty="0"/>
              <a:t>? </a:t>
            </a:r>
            <a:r>
              <a:rPr lang="de-DE" altLang="zh-CN" sz="1400" dirty="0" err="1"/>
              <a:t>UITabBarController</a:t>
            </a:r>
            <a:endParaRPr lang="de-DE" altLang="zh-CN" sz="1400" dirty="0"/>
          </a:p>
          <a:p>
            <a:r>
              <a:rPr lang="de-DE" altLang="zh-CN" sz="1400" dirty="0"/>
              <a:t>        </a:t>
            </a:r>
          </a:p>
          <a:p>
            <a:r>
              <a:rPr lang="de-DE" altLang="zh-CN" sz="1400" dirty="0"/>
              <a:t>        </a:t>
            </a:r>
            <a:r>
              <a:rPr lang="de-DE" altLang="zh-CN" sz="1400" dirty="0" err="1"/>
              <a:t>switch</a:t>
            </a:r>
            <a:r>
              <a:rPr lang="de-DE" altLang="zh-CN" sz="1400" dirty="0"/>
              <a:t> </a:t>
            </a:r>
            <a:r>
              <a:rPr lang="de-DE" altLang="zh-CN" sz="1400" dirty="0" err="1"/>
              <a:t>shortId</a:t>
            </a:r>
            <a:r>
              <a:rPr lang="de-DE" altLang="zh-CN" sz="1400" dirty="0"/>
              <a:t> {</a:t>
            </a:r>
          </a:p>
          <a:p>
            <a:r>
              <a:rPr lang="ro-RO" altLang="zh-CN" sz="1400" dirty="0"/>
              <a:t>        case .</a:t>
            </a:r>
            <a:r>
              <a:rPr lang="ro-RO" altLang="zh-CN" sz="1400" dirty="0" err="1"/>
              <a:t>OpenFav</a:t>
            </a:r>
            <a:r>
              <a:rPr lang="ro-RO" altLang="zh-CN" sz="1400" dirty="0"/>
              <a:t>:</a:t>
            </a:r>
          </a:p>
          <a:p>
            <a:r>
              <a:rPr lang="en-US" altLang="zh-CN" sz="1400" dirty="0"/>
              <a:t>            </a:t>
            </a:r>
            <a:r>
              <a:rPr lang="en-US" altLang="zh-CN" sz="1400" dirty="0" err="1"/>
              <a:t>tabVC</a:t>
            </a:r>
            <a:r>
              <a:rPr lang="en-US" altLang="zh-CN" sz="1400" dirty="0"/>
              <a:t>?.</a:t>
            </a:r>
            <a:r>
              <a:rPr lang="en-US" altLang="zh-CN" sz="1400" dirty="0" err="1"/>
              <a:t>selectedIndex</a:t>
            </a:r>
            <a:r>
              <a:rPr lang="en-US" altLang="zh-CN" sz="1400" dirty="0"/>
              <a:t> = 0</a:t>
            </a:r>
          </a:p>
          <a:p>
            <a:r>
              <a:rPr lang="en-US" altLang="zh-CN" sz="1400" dirty="0"/>
              <a:t>        case .</a:t>
            </a:r>
            <a:r>
              <a:rPr lang="en-US" altLang="zh-CN" sz="1400" dirty="0" err="1"/>
              <a:t>OpenDiscover</a:t>
            </a:r>
            <a:r>
              <a:rPr lang="en-US" altLang="zh-CN" sz="1400" dirty="0"/>
              <a:t>:</a:t>
            </a:r>
          </a:p>
          <a:p>
            <a:r>
              <a:rPr lang="en-US" altLang="zh-CN" sz="1400" dirty="0"/>
              <a:t>            </a:t>
            </a:r>
            <a:r>
              <a:rPr lang="en-US" altLang="zh-CN" sz="1400" dirty="0" err="1"/>
              <a:t>tabVC</a:t>
            </a:r>
            <a:r>
              <a:rPr lang="en-US" altLang="zh-CN" sz="1400" dirty="0"/>
              <a:t>?.</a:t>
            </a:r>
            <a:r>
              <a:rPr lang="en-US" altLang="zh-CN" sz="1400" dirty="0" err="1"/>
              <a:t>selectedIndex</a:t>
            </a:r>
            <a:r>
              <a:rPr lang="en-US" altLang="zh-CN" sz="1400" dirty="0"/>
              <a:t> = </a:t>
            </a:r>
            <a:r>
              <a:rPr lang="en-US" altLang="zh-CN" sz="1400" dirty="0" smtClean="0"/>
              <a:t>2</a:t>
            </a:r>
            <a:endParaRPr lang="en-US" altLang="zh-CN" sz="1400" dirty="0"/>
          </a:p>
          <a:p>
            <a:r>
              <a:rPr lang="en-US" altLang="zh-CN" sz="1400" dirty="0"/>
              <a:t>        case .</a:t>
            </a:r>
            <a:r>
              <a:rPr lang="en-US" altLang="zh-CN" sz="1400" dirty="0" err="1"/>
              <a:t>OpenAddNew</a:t>
            </a:r>
            <a:r>
              <a:rPr lang="en-US" altLang="zh-CN" sz="1400" dirty="0"/>
              <a:t>:</a:t>
            </a:r>
          </a:p>
          <a:p>
            <a:r>
              <a:rPr lang="en-US" altLang="zh-CN" sz="1400" dirty="0"/>
              <a:t>            let </a:t>
            </a:r>
            <a:r>
              <a:rPr lang="en-US" altLang="zh-CN" sz="1400" dirty="0" err="1"/>
              <a:t>navVC</a:t>
            </a:r>
            <a:r>
              <a:rPr lang="en-US" altLang="zh-CN" sz="1400" dirty="0"/>
              <a:t> = </a:t>
            </a:r>
            <a:r>
              <a:rPr lang="en-US" altLang="zh-CN" sz="1400" dirty="0" err="1"/>
              <a:t>tabVC</a:t>
            </a:r>
            <a:r>
              <a:rPr lang="en-US" altLang="zh-CN" sz="1400" dirty="0"/>
              <a:t>?.</a:t>
            </a:r>
            <a:r>
              <a:rPr lang="en-US" altLang="zh-CN" sz="1400" dirty="0" err="1"/>
              <a:t>viewControllers</a:t>
            </a:r>
            <a:r>
              <a:rPr lang="en-US" altLang="zh-CN" sz="1400" dirty="0"/>
              <a:t>?.first</a:t>
            </a:r>
          </a:p>
          <a:p>
            <a:r>
              <a:rPr lang="en-US" altLang="zh-CN" sz="1400" dirty="0"/>
              <a:t>            let </a:t>
            </a:r>
            <a:r>
              <a:rPr lang="en-US" altLang="zh-CN" sz="1400" dirty="0" err="1"/>
              <a:t>tableVC</a:t>
            </a:r>
            <a:r>
              <a:rPr lang="en-US" altLang="zh-CN" sz="1400" dirty="0"/>
              <a:t> = </a:t>
            </a:r>
            <a:r>
              <a:rPr lang="en-US" altLang="zh-CN" sz="1400" dirty="0" err="1"/>
              <a:t>navVC</a:t>
            </a:r>
            <a:r>
              <a:rPr lang="en-US" altLang="zh-CN" sz="1400" dirty="0"/>
              <a:t>?.</a:t>
            </a:r>
            <a:r>
              <a:rPr lang="en-US" altLang="zh-CN" sz="1400" dirty="0" err="1"/>
              <a:t>childViewControllers.first</a:t>
            </a:r>
            <a:endParaRPr lang="en-US" altLang="zh-CN" sz="1400" dirty="0"/>
          </a:p>
          <a:p>
            <a:r>
              <a:rPr lang="en-US" altLang="zh-CN" sz="1400" dirty="0"/>
              <a:t>            </a:t>
            </a:r>
            <a:r>
              <a:rPr lang="en-US" altLang="zh-CN" sz="1400" dirty="0" err="1"/>
              <a:t>tableVC</a:t>
            </a:r>
            <a:r>
              <a:rPr lang="en-US" altLang="zh-CN" sz="1400" dirty="0"/>
              <a:t>?.</a:t>
            </a:r>
            <a:r>
              <a:rPr lang="en-US" altLang="zh-CN" sz="1400" dirty="0" err="1"/>
              <a:t>performSegueWithIdentifier</a:t>
            </a:r>
            <a:r>
              <a:rPr lang="en-US" altLang="zh-CN" sz="1400" dirty="0"/>
              <a:t>("</a:t>
            </a:r>
            <a:r>
              <a:rPr lang="en-US" altLang="zh-CN" sz="1400" dirty="0" err="1"/>
              <a:t>addRestaurant</a:t>
            </a:r>
            <a:r>
              <a:rPr lang="en-US" altLang="zh-CN" sz="1400" dirty="0"/>
              <a:t>", sender: </a:t>
            </a:r>
            <a:r>
              <a:rPr lang="en-US" altLang="zh-CN" sz="1400" dirty="0" err="1"/>
              <a:t>tableVC</a:t>
            </a:r>
            <a:r>
              <a:rPr lang="en-US" altLang="zh-CN" sz="1400" dirty="0"/>
              <a:t>)</a:t>
            </a:r>
          </a:p>
          <a:p>
            <a:r>
              <a:rPr lang="de-DE" altLang="zh-CN" sz="1400" dirty="0"/>
              <a:t>        }</a:t>
            </a:r>
          </a:p>
          <a:p>
            <a:r>
              <a:rPr lang="de-DE" altLang="zh-CN" sz="1400" dirty="0"/>
              <a:t>        </a:t>
            </a:r>
          </a:p>
          <a:p>
            <a:r>
              <a:rPr lang="en-US" altLang="zh-CN" sz="1400" dirty="0"/>
              <a:t>        return true</a:t>
            </a:r>
          </a:p>
          <a:p>
            <a:r>
              <a:rPr lang="de-DE" altLang="zh-CN" sz="1400" dirty="0"/>
              <a:t>    }</a:t>
            </a:r>
            <a:endParaRPr kumimoji="1" lang="en-US" altLang="zh-CN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39"/>
            <a:ext cx="2067001" cy="592385"/>
            <a:chOff x="201702" y="3223819"/>
            <a:chExt cx="2892555" cy="613407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19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代理方法实现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9" name="圆角矩形标注 8"/>
          <p:cNvSpPr/>
          <p:nvPr/>
        </p:nvSpPr>
        <p:spPr>
          <a:xfrm>
            <a:off x="1602206" y="948916"/>
            <a:ext cx="4245255" cy="284608"/>
          </a:xfrm>
          <a:prstGeom prst="wedgeRoundRectCallout">
            <a:avLst>
              <a:gd name="adj1" fmla="val -5122"/>
              <a:gd name="adj2" fmla="val -44310"/>
              <a:gd name="adj3" fmla="val 16667"/>
            </a:avLst>
          </a:prstGeom>
          <a:noFill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performActionForShortcutItem</a:t>
            </a:r>
            <a:r>
              <a:rPr lang="zh-CN" altLang="en-US" dirty="0" smtClean="0"/>
              <a:t>方法的实现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1" name="圆角矩形标注 10"/>
          <p:cNvSpPr/>
          <p:nvPr/>
        </p:nvSpPr>
        <p:spPr>
          <a:xfrm>
            <a:off x="5847461" y="1853196"/>
            <a:ext cx="2694655" cy="855280"/>
          </a:xfrm>
          <a:prstGeom prst="wedgeRoundRectCallout">
            <a:avLst>
              <a:gd name="adj1" fmla="val -33887"/>
              <a:gd name="adj2" fmla="val -69714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当用户选择快速操作时，此方法被调用。</a:t>
            </a:r>
            <a:endParaRPr kumimoji="1" lang="en-US" altLang="zh-CN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endParaRPr kumimoji="1" lang="en-US" altLang="zh-CN" sz="1400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选中的单项作为参数</a:t>
            </a:r>
            <a:endParaRPr kumimoji="1" lang="zh-CN" altLang="en-US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2" name="圆角矩形标注 11"/>
          <p:cNvSpPr/>
          <p:nvPr/>
        </p:nvSpPr>
        <p:spPr>
          <a:xfrm>
            <a:off x="8972626" y="2200437"/>
            <a:ext cx="2694655" cy="855280"/>
          </a:xfrm>
          <a:prstGeom prst="wedgeRoundRectCallout">
            <a:avLst>
              <a:gd name="adj1" fmla="val -26155"/>
              <a:gd name="adj2" fmla="val -104900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1400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completionHandler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为具体的处理方法。</a:t>
            </a:r>
            <a:endParaRPr kumimoji="1" lang="en-US" altLang="zh-CN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endParaRPr kumimoji="1" lang="en-US" altLang="zh-CN" sz="1400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执行成功则返回</a:t>
            </a:r>
            <a:r>
              <a:rPr kumimoji="1"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True</a:t>
            </a:r>
            <a:endParaRPr kumimoji="1" lang="zh-CN" altLang="en-US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3" name="圆角矩形标注 12"/>
          <p:cNvSpPr/>
          <p:nvPr/>
        </p:nvSpPr>
        <p:spPr>
          <a:xfrm>
            <a:off x="5391384" y="3166692"/>
            <a:ext cx="4180880" cy="932707"/>
          </a:xfrm>
          <a:prstGeom prst="wedgeRoundRectCallout">
            <a:avLst>
              <a:gd name="adj1" fmla="val -69560"/>
              <a:gd name="adj2" fmla="val -111019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此方法传入参数的</a:t>
            </a:r>
            <a:r>
              <a:rPr kumimoji="1"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type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，也就是</a:t>
            </a:r>
            <a:r>
              <a:rPr kumimoji="1"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id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进行筛选</a:t>
            </a:r>
            <a:endParaRPr kumimoji="1" lang="en-US" altLang="zh-CN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然后跳入不同的页面</a:t>
            </a:r>
            <a:endParaRPr kumimoji="1" lang="zh-CN" altLang="en-US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5391384" y="4210374"/>
            <a:ext cx="4180880" cy="932707"/>
          </a:xfrm>
          <a:prstGeom prst="wedgeRoundRectCallout">
            <a:avLst>
              <a:gd name="adj1" fmla="val -113301"/>
              <a:gd name="adj2" fmla="val -30356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对于</a:t>
            </a:r>
            <a:r>
              <a:rPr kumimoji="1"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Tab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页，可以用其控制器的</a:t>
            </a:r>
            <a:r>
              <a:rPr kumimoji="1" lang="en-US" altLang="zh-CN" sz="1400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selectedIndex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来进行切换</a:t>
            </a:r>
            <a:endParaRPr kumimoji="1" lang="zh-CN" altLang="en-US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5" name="圆角矩形标注 14"/>
          <p:cNvSpPr/>
          <p:nvPr/>
        </p:nvSpPr>
        <p:spPr>
          <a:xfrm>
            <a:off x="6882186" y="5217371"/>
            <a:ext cx="4180880" cy="932707"/>
          </a:xfrm>
          <a:prstGeom prst="wedgeRoundRectCallout">
            <a:avLst>
              <a:gd name="adj1" fmla="val -67344"/>
              <a:gd name="adj2" fmla="val -573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对于跳转到新店，则先取得第一个</a:t>
            </a:r>
            <a:r>
              <a:rPr kumimoji="1"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Tab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页，再是第一个子视图（导航），导航的第一个子视图（</a:t>
            </a:r>
            <a:r>
              <a:rPr kumimoji="1"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Table</a:t>
            </a:r>
            <a:r>
              <a:rPr kumimoji="1"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），再调用转场方法从而到达。</a:t>
            </a:r>
            <a:endParaRPr kumimoji="1" lang="zh-CN" altLang="en-US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504233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0885" y="448241"/>
            <a:ext cx="2323756" cy="587178"/>
            <a:chOff x="191977" y="3229210"/>
            <a:chExt cx="3251858" cy="608016"/>
          </a:xfrm>
        </p:grpSpPr>
        <p:sp>
          <p:nvSpPr>
            <p:cNvPr id="17" name="文本框 16"/>
            <p:cNvSpPr txBox="1"/>
            <p:nvPr/>
          </p:nvSpPr>
          <p:spPr>
            <a:xfrm>
              <a:off x="191977" y="3229210"/>
              <a:ext cx="3251858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真机演示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657834" y="947394"/>
            <a:ext cx="100450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⚠️</a:t>
            </a:r>
            <a:r>
              <a:rPr lang="en-US" altLang="zh-CN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iPhone</a:t>
            </a:r>
            <a:r>
              <a:rPr lang="zh-CN" altLang="en-US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6s/</a:t>
            </a:r>
            <a:r>
              <a:rPr lang="zh-CN" altLang="en-US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iPhone</a:t>
            </a:r>
            <a:r>
              <a:rPr lang="zh-CN" altLang="en-US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6s</a:t>
            </a:r>
            <a:r>
              <a:rPr lang="zh-CN" altLang="en-US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solidFill>
                  <a:srgbClr val="B40062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Plus</a:t>
            </a:r>
            <a:endParaRPr lang="zh-CN" altLang="en-US" sz="1400" dirty="0" smtClean="0">
              <a:solidFill>
                <a:srgbClr val="B40062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16584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47325"/>
            <a:ext cx="7823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Peek</a:t>
            </a:r>
            <a:r>
              <a:rPr lang="zh-CN" altLang="en-US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4000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Pop</a:t>
            </a:r>
            <a:endParaRPr lang="en-US" altLang="zh-CN" sz="4000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5175819" y="395393"/>
            <a:ext cx="1690725" cy="2937421"/>
          </a:xfrm>
          <a:custGeom>
            <a:avLst/>
            <a:gdLst/>
            <a:ahLst/>
            <a:cxnLst/>
            <a:rect l="l" t="t" r="r" b="b"/>
            <a:pathLst>
              <a:path w="1690725" h="2937421">
                <a:moveTo>
                  <a:pt x="546497" y="0"/>
                </a:moveTo>
                <a:cubicBezTo>
                  <a:pt x="557883" y="0"/>
                  <a:pt x="580653" y="0"/>
                  <a:pt x="614809" y="0"/>
                </a:cubicBezTo>
                <a:lnTo>
                  <a:pt x="648965" y="0"/>
                </a:lnTo>
                <a:lnTo>
                  <a:pt x="683121" y="0"/>
                </a:lnTo>
                <a:lnTo>
                  <a:pt x="700199" y="0"/>
                </a:lnTo>
                <a:lnTo>
                  <a:pt x="751433" y="0"/>
                </a:lnTo>
                <a:lnTo>
                  <a:pt x="836824" y="0"/>
                </a:lnTo>
                <a:lnTo>
                  <a:pt x="1007604" y="34156"/>
                </a:lnTo>
                <a:lnTo>
                  <a:pt x="1041760" y="34156"/>
                </a:lnTo>
                <a:cubicBezTo>
                  <a:pt x="1064531" y="45541"/>
                  <a:pt x="1087301" y="51234"/>
                  <a:pt x="1110072" y="51234"/>
                </a:cubicBezTo>
                <a:cubicBezTo>
                  <a:pt x="1144228" y="51234"/>
                  <a:pt x="1178384" y="62619"/>
                  <a:pt x="1212540" y="85390"/>
                </a:cubicBezTo>
                <a:cubicBezTo>
                  <a:pt x="1223926" y="96775"/>
                  <a:pt x="1246696" y="113853"/>
                  <a:pt x="1280852" y="136624"/>
                </a:cubicBezTo>
                <a:cubicBezTo>
                  <a:pt x="1394706" y="182166"/>
                  <a:pt x="1468711" y="239092"/>
                  <a:pt x="1502867" y="307404"/>
                </a:cubicBezTo>
                <a:lnTo>
                  <a:pt x="1519945" y="358638"/>
                </a:lnTo>
                <a:lnTo>
                  <a:pt x="1537023" y="426951"/>
                </a:lnTo>
                <a:cubicBezTo>
                  <a:pt x="1559793" y="461107"/>
                  <a:pt x="1571179" y="500955"/>
                  <a:pt x="1571179" y="546497"/>
                </a:cubicBezTo>
                <a:lnTo>
                  <a:pt x="1571179" y="631887"/>
                </a:lnTo>
                <a:lnTo>
                  <a:pt x="1554101" y="734355"/>
                </a:lnTo>
                <a:cubicBezTo>
                  <a:pt x="1554101" y="848209"/>
                  <a:pt x="1468711" y="1041759"/>
                  <a:pt x="1297930" y="1315008"/>
                </a:cubicBezTo>
                <a:cubicBezTo>
                  <a:pt x="1275160" y="1349164"/>
                  <a:pt x="1258082" y="1371935"/>
                  <a:pt x="1246696" y="1383320"/>
                </a:cubicBezTo>
                <a:lnTo>
                  <a:pt x="1212540" y="1451632"/>
                </a:lnTo>
                <a:cubicBezTo>
                  <a:pt x="1189769" y="1474403"/>
                  <a:pt x="1149921" y="1519944"/>
                  <a:pt x="1092994" y="1588256"/>
                </a:cubicBezTo>
                <a:cubicBezTo>
                  <a:pt x="1058838" y="1645183"/>
                  <a:pt x="1024682" y="1696417"/>
                  <a:pt x="990526" y="1741958"/>
                </a:cubicBezTo>
                <a:cubicBezTo>
                  <a:pt x="956370" y="1776115"/>
                  <a:pt x="910828" y="1833041"/>
                  <a:pt x="853902" y="1912739"/>
                </a:cubicBezTo>
                <a:cubicBezTo>
                  <a:pt x="831131" y="1958280"/>
                  <a:pt x="814053" y="1992436"/>
                  <a:pt x="802668" y="2015207"/>
                </a:cubicBezTo>
                <a:lnTo>
                  <a:pt x="717277" y="2117675"/>
                </a:lnTo>
                <a:cubicBezTo>
                  <a:pt x="580653" y="2288455"/>
                  <a:pt x="512341" y="2396616"/>
                  <a:pt x="512341" y="2442158"/>
                </a:cubicBezTo>
                <a:cubicBezTo>
                  <a:pt x="512341" y="2464928"/>
                  <a:pt x="535112" y="2482006"/>
                  <a:pt x="580653" y="2493392"/>
                </a:cubicBezTo>
                <a:lnTo>
                  <a:pt x="631887" y="2493392"/>
                </a:lnTo>
                <a:lnTo>
                  <a:pt x="751433" y="2510470"/>
                </a:lnTo>
                <a:lnTo>
                  <a:pt x="819746" y="2510470"/>
                </a:lnTo>
                <a:lnTo>
                  <a:pt x="888058" y="2510470"/>
                </a:lnTo>
                <a:lnTo>
                  <a:pt x="973448" y="2510470"/>
                </a:lnTo>
                <a:lnTo>
                  <a:pt x="1024682" y="2510470"/>
                </a:lnTo>
                <a:lnTo>
                  <a:pt x="1110072" y="2510470"/>
                </a:lnTo>
                <a:lnTo>
                  <a:pt x="1212540" y="2510470"/>
                </a:lnTo>
                <a:lnTo>
                  <a:pt x="1280852" y="2527548"/>
                </a:lnTo>
                <a:lnTo>
                  <a:pt x="1383320" y="2510470"/>
                </a:lnTo>
                <a:lnTo>
                  <a:pt x="1485789" y="2493392"/>
                </a:lnTo>
                <a:lnTo>
                  <a:pt x="1588257" y="2476314"/>
                </a:lnTo>
                <a:cubicBezTo>
                  <a:pt x="1588257" y="2476314"/>
                  <a:pt x="1593949" y="2476314"/>
                  <a:pt x="1605335" y="2476314"/>
                </a:cubicBezTo>
                <a:cubicBezTo>
                  <a:pt x="1662262" y="2476314"/>
                  <a:pt x="1690725" y="2493392"/>
                  <a:pt x="1690725" y="2527548"/>
                </a:cubicBezTo>
                <a:cubicBezTo>
                  <a:pt x="1690725" y="2607245"/>
                  <a:pt x="1645184" y="2669865"/>
                  <a:pt x="1554101" y="2715406"/>
                </a:cubicBezTo>
                <a:cubicBezTo>
                  <a:pt x="1542715" y="2726791"/>
                  <a:pt x="1519945" y="2749562"/>
                  <a:pt x="1485789" y="2783718"/>
                </a:cubicBezTo>
                <a:cubicBezTo>
                  <a:pt x="1406091" y="2817874"/>
                  <a:pt x="1320701" y="2834952"/>
                  <a:pt x="1229618" y="2834952"/>
                </a:cubicBezTo>
                <a:cubicBezTo>
                  <a:pt x="1195462" y="2834952"/>
                  <a:pt x="1172691" y="2834952"/>
                  <a:pt x="1161306" y="2834952"/>
                </a:cubicBezTo>
                <a:lnTo>
                  <a:pt x="1092994" y="2886186"/>
                </a:lnTo>
                <a:cubicBezTo>
                  <a:pt x="1081609" y="2886186"/>
                  <a:pt x="1070223" y="2886186"/>
                  <a:pt x="1058838" y="2886186"/>
                </a:cubicBezTo>
                <a:cubicBezTo>
                  <a:pt x="1036067" y="2897572"/>
                  <a:pt x="1024682" y="2903264"/>
                  <a:pt x="1024682" y="2903264"/>
                </a:cubicBezTo>
                <a:lnTo>
                  <a:pt x="939292" y="2886186"/>
                </a:lnTo>
                <a:lnTo>
                  <a:pt x="700199" y="2920342"/>
                </a:lnTo>
                <a:cubicBezTo>
                  <a:pt x="677429" y="2931728"/>
                  <a:pt x="660351" y="2937421"/>
                  <a:pt x="648965" y="2937421"/>
                </a:cubicBezTo>
                <a:cubicBezTo>
                  <a:pt x="626195" y="2937421"/>
                  <a:pt x="586346" y="2931728"/>
                  <a:pt x="529419" y="2920342"/>
                </a:cubicBezTo>
                <a:cubicBezTo>
                  <a:pt x="518034" y="2920342"/>
                  <a:pt x="512341" y="2920342"/>
                  <a:pt x="512341" y="2920342"/>
                </a:cubicBezTo>
                <a:lnTo>
                  <a:pt x="358639" y="2920342"/>
                </a:lnTo>
                <a:lnTo>
                  <a:pt x="290327" y="2903264"/>
                </a:lnTo>
                <a:cubicBezTo>
                  <a:pt x="267556" y="2891879"/>
                  <a:pt x="239093" y="2886186"/>
                  <a:pt x="204937" y="2886186"/>
                </a:cubicBezTo>
                <a:cubicBezTo>
                  <a:pt x="91083" y="2863416"/>
                  <a:pt x="34156" y="2823567"/>
                  <a:pt x="34156" y="2766640"/>
                </a:cubicBezTo>
                <a:cubicBezTo>
                  <a:pt x="22771" y="2721099"/>
                  <a:pt x="17078" y="2698328"/>
                  <a:pt x="17078" y="2698328"/>
                </a:cubicBezTo>
                <a:cubicBezTo>
                  <a:pt x="5693" y="2652787"/>
                  <a:pt x="0" y="2630016"/>
                  <a:pt x="0" y="2630016"/>
                </a:cubicBezTo>
                <a:cubicBezTo>
                  <a:pt x="0" y="2618631"/>
                  <a:pt x="0" y="2601553"/>
                  <a:pt x="0" y="2578782"/>
                </a:cubicBezTo>
                <a:lnTo>
                  <a:pt x="34156" y="2544626"/>
                </a:lnTo>
                <a:cubicBezTo>
                  <a:pt x="56927" y="2499084"/>
                  <a:pt x="68312" y="2470621"/>
                  <a:pt x="68312" y="2459236"/>
                </a:cubicBezTo>
                <a:lnTo>
                  <a:pt x="119547" y="2390924"/>
                </a:lnTo>
                <a:lnTo>
                  <a:pt x="153703" y="2339689"/>
                </a:lnTo>
                <a:cubicBezTo>
                  <a:pt x="165088" y="2305533"/>
                  <a:pt x="199244" y="2265685"/>
                  <a:pt x="256171" y="2220143"/>
                </a:cubicBezTo>
                <a:cubicBezTo>
                  <a:pt x="301712" y="2163216"/>
                  <a:pt x="341561" y="2111983"/>
                  <a:pt x="375717" y="2066441"/>
                </a:cubicBezTo>
                <a:cubicBezTo>
                  <a:pt x="398488" y="2032285"/>
                  <a:pt x="432644" y="1986744"/>
                  <a:pt x="478185" y="1929817"/>
                </a:cubicBezTo>
                <a:cubicBezTo>
                  <a:pt x="489570" y="1918431"/>
                  <a:pt x="500956" y="1912739"/>
                  <a:pt x="512341" y="1912739"/>
                </a:cubicBezTo>
                <a:lnTo>
                  <a:pt x="546497" y="1861505"/>
                </a:lnTo>
                <a:cubicBezTo>
                  <a:pt x="546497" y="1850119"/>
                  <a:pt x="557883" y="1827349"/>
                  <a:pt x="580653" y="1793193"/>
                </a:cubicBezTo>
                <a:cubicBezTo>
                  <a:pt x="637580" y="1747651"/>
                  <a:pt x="671736" y="1719188"/>
                  <a:pt x="683121" y="1707802"/>
                </a:cubicBezTo>
                <a:lnTo>
                  <a:pt x="717277" y="1639490"/>
                </a:lnTo>
                <a:lnTo>
                  <a:pt x="819746" y="1502866"/>
                </a:lnTo>
                <a:cubicBezTo>
                  <a:pt x="831131" y="1502866"/>
                  <a:pt x="842516" y="1491481"/>
                  <a:pt x="853902" y="1468710"/>
                </a:cubicBezTo>
                <a:cubicBezTo>
                  <a:pt x="876672" y="1434554"/>
                  <a:pt x="888058" y="1411783"/>
                  <a:pt x="888058" y="1400398"/>
                </a:cubicBezTo>
                <a:lnTo>
                  <a:pt x="956370" y="1349164"/>
                </a:lnTo>
                <a:cubicBezTo>
                  <a:pt x="956370" y="1349164"/>
                  <a:pt x="962062" y="1332086"/>
                  <a:pt x="973448" y="1297930"/>
                </a:cubicBezTo>
                <a:cubicBezTo>
                  <a:pt x="984833" y="1275159"/>
                  <a:pt x="1001911" y="1252388"/>
                  <a:pt x="1024682" y="1229618"/>
                </a:cubicBezTo>
                <a:lnTo>
                  <a:pt x="1092994" y="1127149"/>
                </a:lnTo>
                <a:cubicBezTo>
                  <a:pt x="1184077" y="990525"/>
                  <a:pt x="1229618" y="870979"/>
                  <a:pt x="1229618" y="768511"/>
                </a:cubicBezTo>
                <a:cubicBezTo>
                  <a:pt x="1229618" y="666043"/>
                  <a:pt x="1178384" y="597731"/>
                  <a:pt x="1075916" y="563575"/>
                </a:cubicBezTo>
                <a:lnTo>
                  <a:pt x="1024682" y="546497"/>
                </a:lnTo>
                <a:lnTo>
                  <a:pt x="939292" y="512341"/>
                </a:lnTo>
                <a:cubicBezTo>
                  <a:pt x="893750" y="500955"/>
                  <a:pt x="853902" y="489570"/>
                  <a:pt x="819746" y="478185"/>
                </a:cubicBezTo>
                <a:cubicBezTo>
                  <a:pt x="796975" y="478185"/>
                  <a:pt x="779897" y="478185"/>
                  <a:pt x="768511" y="478185"/>
                </a:cubicBezTo>
                <a:lnTo>
                  <a:pt x="751433" y="478185"/>
                </a:lnTo>
                <a:lnTo>
                  <a:pt x="683121" y="478185"/>
                </a:lnTo>
                <a:cubicBezTo>
                  <a:pt x="671736" y="478185"/>
                  <a:pt x="660351" y="478185"/>
                  <a:pt x="648965" y="478185"/>
                </a:cubicBezTo>
                <a:cubicBezTo>
                  <a:pt x="637580" y="478185"/>
                  <a:pt x="620502" y="478185"/>
                  <a:pt x="597731" y="478185"/>
                </a:cubicBezTo>
                <a:cubicBezTo>
                  <a:pt x="574961" y="489570"/>
                  <a:pt x="546497" y="500955"/>
                  <a:pt x="512341" y="512341"/>
                </a:cubicBezTo>
                <a:cubicBezTo>
                  <a:pt x="375717" y="535111"/>
                  <a:pt x="296019" y="620502"/>
                  <a:pt x="273249" y="768511"/>
                </a:cubicBezTo>
                <a:cubicBezTo>
                  <a:pt x="273249" y="779896"/>
                  <a:pt x="267556" y="796974"/>
                  <a:pt x="256171" y="819745"/>
                </a:cubicBezTo>
                <a:lnTo>
                  <a:pt x="204937" y="853901"/>
                </a:lnTo>
                <a:cubicBezTo>
                  <a:pt x="193551" y="876672"/>
                  <a:pt x="182166" y="888057"/>
                  <a:pt x="170781" y="888057"/>
                </a:cubicBezTo>
                <a:cubicBezTo>
                  <a:pt x="148010" y="888057"/>
                  <a:pt x="130932" y="870979"/>
                  <a:pt x="119547" y="836823"/>
                </a:cubicBezTo>
                <a:lnTo>
                  <a:pt x="85390" y="768511"/>
                </a:lnTo>
                <a:lnTo>
                  <a:pt x="51234" y="700199"/>
                </a:lnTo>
                <a:lnTo>
                  <a:pt x="51234" y="648965"/>
                </a:lnTo>
                <a:cubicBezTo>
                  <a:pt x="28464" y="603424"/>
                  <a:pt x="17078" y="574960"/>
                  <a:pt x="17078" y="563575"/>
                </a:cubicBezTo>
                <a:lnTo>
                  <a:pt x="51234" y="495263"/>
                </a:lnTo>
                <a:lnTo>
                  <a:pt x="17078" y="444029"/>
                </a:lnTo>
                <a:cubicBezTo>
                  <a:pt x="17078" y="444029"/>
                  <a:pt x="17078" y="438336"/>
                  <a:pt x="17078" y="426951"/>
                </a:cubicBezTo>
                <a:cubicBezTo>
                  <a:pt x="17078" y="415565"/>
                  <a:pt x="22771" y="398487"/>
                  <a:pt x="34156" y="375716"/>
                </a:cubicBezTo>
                <a:cubicBezTo>
                  <a:pt x="45542" y="364331"/>
                  <a:pt x="51234" y="335868"/>
                  <a:pt x="51234" y="290326"/>
                </a:cubicBezTo>
                <a:cubicBezTo>
                  <a:pt x="85390" y="199244"/>
                  <a:pt x="130932" y="142317"/>
                  <a:pt x="187859" y="119546"/>
                </a:cubicBezTo>
                <a:lnTo>
                  <a:pt x="273249" y="85390"/>
                </a:lnTo>
                <a:lnTo>
                  <a:pt x="341561" y="34156"/>
                </a:lnTo>
                <a:lnTo>
                  <a:pt x="409873" y="34156"/>
                </a:lnTo>
                <a:cubicBezTo>
                  <a:pt x="421258" y="34156"/>
                  <a:pt x="438336" y="28463"/>
                  <a:pt x="461107" y="17078"/>
                </a:cubicBezTo>
                <a:cubicBezTo>
                  <a:pt x="483878" y="5693"/>
                  <a:pt x="512341" y="0"/>
                  <a:pt x="54649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94848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918">
        <p15:prstTrans prst="pageCurlDouble"/>
      </p:transition>
    </mc:Choice>
    <mc:Fallback xmlns="">
      <p:transition spd="slow" advTm="1918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65598"/>
            <a:ext cx="2067001" cy="569831"/>
            <a:chOff x="201702" y="3247174"/>
            <a:chExt cx="2892555" cy="590052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47174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概念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657834" y="1036813"/>
            <a:ext cx="1004509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Peek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和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Pop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可让用户预览内容，而不必进入相应的页面。</a:t>
            </a:r>
            <a:endParaRPr lang="en-US" altLang="zh-CN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lang="en-US" altLang="zh-CN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当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app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支持了这项功能后，</a:t>
            </a:r>
            <a:endParaRPr lang="en-US" altLang="zh-CN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lang="en-US" altLang="zh-CN" sz="1400" dirty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比如短信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app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，用力按下短信列表中的一行，会出现预览；再用力按一下会进入完整的内页。</a:t>
            </a:r>
            <a:endParaRPr lang="en-US" altLang="zh-CN" sz="1400" dirty="0"/>
          </a:p>
        </p:txBody>
      </p:sp>
      <p:sp>
        <p:nvSpPr>
          <p:cNvPr id="11" name="圆角矩形标注 10"/>
          <p:cNvSpPr/>
          <p:nvPr/>
        </p:nvSpPr>
        <p:spPr>
          <a:xfrm>
            <a:off x="648412" y="2702146"/>
            <a:ext cx="11539501" cy="588312"/>
          </a:xfrm>
          <a:prstGeom prst="wedgeRoundRectCallout">
            <a:avLst>
              <a:gd name="adj1" fmla="val 25927"/>
              <a:gd name="adj2" fmla="val -33612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若要让一个控制器支持</a:t>
            </a:r>
            <a:r>
              <a:rPr lang="en-US" altLang="zh-CN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Peek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和</a:t>
            </a:r>
            <a:r>
              <a:rPr lang="en-US" altLang="zh-CN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Pop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，只要遵从</a:t>
            </a:r>
            <a:r>
              <a:rPr lang="en-US" altLang="zh-CN" sz="1400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UIViewControllerPreviewingDelegate</a:t>
            </a:r>
            <a:r>
              <a:rPr lang="en-US" altLang="zh-CN" sz="1400" dirty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协议。</a:t>
            </a:r>
            <a:endParaRPr lang="en-US" altLang="zh-CN" sz="1400" dirty="0" smtClean="0">
              <a:solidFill>
                <a:srgbClr val="000000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871798"/>
              </p:ext>
            </p:extLst>
          </p:nvPr>
        </p:nvGraphicFramePr>
        <p:xfrm>
          <a:off x="648412" y="3683911"/>
          <a:ext cx="10856824" cy="284487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428412"/>
                <a:gridCol w="5428412"/>
              </a:tblGrid>
              <a:tr h="575573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实现步骤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98893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注册</a:t>
                      </a:r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Peek</a:t>
                      </a: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和</a:t>
                      </a:r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Pop</a:t>
                      </a: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使用</a:t>
                      </a:r>
                      <a:r>
                        <a:rPr lang="en-US" altLang="zh-CN" sz="1400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UIViewController</a:t>
                      </a:r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的 </a:t>
                      </a:r>
                      <a:r>
                        <a:rPr lang="en-US" altLang="zh-CN" sz="1400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registerForPreviewingWithDelegate</a:t>
                      </a: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方法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640185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实现</a:t>
                      </a:r>
                      <a:r>
                        <a:rPr lang="en-US" altLang="zh-CN" sz="1400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UIViewControllerPreviewingDelegate</a:t>
                      </a: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协议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1.</a:t>
                      </a: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预览用的控制器 </a:t>
                      </a: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64018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2.</a:t>
                      </a: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如何显示控制器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50516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32312"/>
            <a:ext cx="2067001" cy="603117"/>
            <a:chOff x="201702" y="3212707"/>
            <a:chExt cx="2892555" cy="624519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12707"/>
              <a:ext cx="2892554" cy="5417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注册</a:t>
              </a:r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Peek</a:t>
              </a:r>
              <a:r>
                <a:rPr lang="zh-CN" altLang="en-US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1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Pop</a:t>
              </a:r>
            </a:p>
            <a:p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1657834" y="875796"/>
            <a:ext cx="100450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给</a:t>
            </a:r>
            <a:r>
              <a:rPr lang="en-US" altLang="zh-CN" sz="1600" b="1" dirty="0" err="1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RestaurantTableViewController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来加上</a:t>
            </a:r>
            <a:r>
              <a:rPr lang="en-US" altLang="zh-CN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peek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和</a:t>
            </a:r>
            <a:r>
              <a:rPr lang="en-US" altLang="zh-CN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pop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特性。</a:t>
            </a:r>
            <a:endParaRPr lang="en-US" altLang="zh-CN" sz="1600" b="1" dirty="0" smtClean="0">
              <a:solidFill>
                <a:schemeClr val="accent1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endParaRPr lang="en-US" altLang="zh-CN" sz="1600" b="1" dirty="0" smtClean="0">
              <a:solidFill>
                <a:schemeClr val="accent1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在</a:t>
            </a:r>
            <a:r>
              <a:rPr lang="en-US" altLang="zh-CN" sz="1600" b="1" dirty="0" err="1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viewDidLoad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方法中加入以下方法来注册：</a:t>
            </a:r>
            <a:endParaRPr lang="zh-CN" altLang="en-US" sz="1600" b="1" dirty="0">
              <a:solidFill>
                <a:schemeClr val="accent1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3" name="圆角矩形标注 12"/>
          <p:cNvSpPr/>
          <p:nvPr/>
        </p:nvSpPr>
        <p:spPr>
          <a:xfrm>
            <a:off x="2167121" y="1874112"/>
            <a:ext cx="6849558" cy="949084"/>
          </a:xfrm>
          <a:prstGeom prst="wedgeRoundRectCallout">
            <a:avLst>
              <a:gd name="adj1" fmla="val 25927"/>
              <a:gd name="adj2" fmla="val -33612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if </a:t>
            </a:r>
            <a:r>
              <a:rPr lang="en-US" altLang="zh-CN" sz="1400" dirty="0" err="1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traitCollection.forceTouchCapability</a:t>
            </a:r>
            <a:r>
              <a:rPr lang="en-US" altLang="zh-CN" sz="1400" dirty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== .Available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           </a:t>
            </a:r>
            <a:r>
              <a:rPr lang="en-US" altLang="zh-CN" sz="1400" dirty="0" err="1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registerForPreviewingWithDelegate</a:t>
            </a:r>
            <a:r>
              <a:rPr lang="en-US" altLang="zh-CN" sz="1400" dirty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(self, </a:t>
            </a:r>
            <a:r>
              <a:rPr lang="en-US" altLang="zh-CN" sz="1400" dirty="0" err="1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sourceView</a:t>
            </a:r>
            <a:r>
              <a:rPr lang="en-US" altLang="zh-CN" sz="1400" dirty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: view)</a:t>
            </a:r>
          </a:p>
          <a:p>
            <a:r>
              <a:rPr lang="en-US" altLang="zh-CN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6524067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65598"/>
            <a:ext cx="2067001" cy="569831"/>
            <a:chOff x="201702" y="3247174"/>
            <a:chExt cx="2892555" cy="590052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47174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实现协议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0" name="圆角矩形标注 9"/>
          <p:cNvSpPr/>
          <p:nvPr/>
        </p:nvSpPr>
        <p:spPr>
          <a:xfrm>
            <a:off x="1657835" y="1871209"/>
            <a:ext cx="9268666" cy="1265529"/>
          </a:xfrm>
          <a:prstGeom prst="wedgeRoundRectCallout">
            <a:avLst>
              <a:gd name="adj1" fmla="val 2794"/>
              <a:gd name="adj2" fmla="val -98239"/>
              <a:gd name="adj3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1400" dirty="0">
                <a:latin typeface="Lantinghei SC Demibold" charset="-122"/>
                <a:ea typeface="Lantinghei SC Demibold" charset="-122"/>
                <a:cs typeface="Lantinghei SC Demibold" charset="-122"/>
              </a:rPr>
              <a:t>class </a:t>
            </a:r>
            <a:r>
              <a:rPr lang="en-US" altLang="zh-CN" sz="1400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RestaurantTableViewController</a:t>
            </a:r>
            <a:r>
              <a:rPr lang="en-US" altLang="zh-CN" sz="1400" dirty="0">
                <a:latin typeface="Lantinghei SC Demibold" charset="-122"/>
                <a:ea typeface="Lantinghei SC Demibold" charset="-122"/>
                <a:cs typeface="Lantinghei SC Demibold" charset="-122"/>
              </a:rPr>
              <a:t>: UITableViewController,NSFetchedResultsControllerDelegate,UISearchResultsUpdating, </a:t>
            </a:r>
            <a:r>
              <a:rPr lang="en-US" altLang="zh-CN" sz="2000" b="1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UIViewControllerPreviewingDelegate</a:t>
            </a:r>
            <a:endParaRPr lang="en-US" altLang="zh-CN" sz="2000" b="1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657834" y="975798"/>
            <a:ext cx="100450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让</a:t>
            </a:r>
            <a:r>
              <a:rPr lang="en-US" altLang="zh-CN" sz="1600" b="1" dirty="0" err="1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RestaurantTableViewController</a:t>
            </a:r>
            <a:r>
              <a:rPr lang="zh-CN" altLang="en-US" sz="1600" b="1" dirty="0" smtClean="0">
                <a:solidFill>
                  <a:schemeClr val="accent1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遵从预览协议：</a:t>
            </a:r>
            <a:endParaRPr lang="zh-CN" altLang="en-US" sz="1600" b="1" dirty="0">
              <a:solidFill>
                <a:schemeClr val="accent1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246180"/>
              </p:ext>
            </p:extLst>
          </p:nvPr>
        </p:nvGraphicFramePr>
        <p:xfrm>
          <a:off x="648412" y="3683911"/>
          <a:ext cx="10856824" cy="2204691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428412"/>
                <a:gridCol w="5428412"/>
              </a:tblGrid>
              <a:tr h="575573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实现方法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98893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previewingContext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(_: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viewControllerForLocation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:) </a:t>
                      </a:r>
                      <a:endParaRPr lang="en-US" altLang="zh-C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当用户按压时开始一个预览。这里就是</a:t>
                      </a:r>
                      <a:r>
                        <a:rPr lang="en-US" altLang="zh-CN" sz="1400" dirty="0" err="1" smtClean="0">
                          <a:solidFill>
                            <a:schemeClr val="accent1"/>
                          </a:solidFill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RestaurantTableViewController</a:t>
                      </a:r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  <a:endParaRPr lang="en-US" altLang="zh-CN" sz="1400" dirty="0" smtClean="0">
                        <a:solidFill>
                          <a:srgbClr val="000000"/>
                        </a:solidFill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solidFill>
                            <a:srgbClr val="000000"/>
                          </a:solidFill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此方法返回按压的位置和准备相应的预览控制器。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64018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previewingContext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(_:</a:t>
                      </a:r>
                      <a:r>
                        <a:rPr lang="en-US" altLang="zh-CN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commitViewController</a:t>
                      </a:r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:) </a:t>
                      </a:r>
                      <a:endParaRPr lang="en-US" altLang="zh-CN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如何显示准备好的控制器</a:t>
                      </a: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72974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418987"/>
            <a:ext cx="4606725" cy="45343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65598"/>
            <a:ext cx="2532201" cy="569831"/>
            <a:chOff x="201702" y="3247174"/>
            <a:chExt cx="3543554" cy="590052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47174"/>
              <a:ext cx="3543554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预览代码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171697" y="1291411"/>
            <a:ext cx="1033353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solidFill>
                  <a:srgbClr val="B40062"/>
                </a:solidFill>
                <a:latin typeface="Menlo-Regular" charset="0"/>
              </a:rPr>
              <a:t>func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previewingContext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previewingContext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sz="1400" dirty="0" err="1">
                <a:solidFill>
                  <a:srgbClr val="4D009E"/>
                </a:solidFill>
                <a:latin typeface="Menlo-Regular" charset="0"/>
              </a:rPr>
              <a:t>UIViewControllerPreviewing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viewControllerForLocation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location: 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CGPoint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) -&gt; </a:t>
            </a:r>
            <a:r>
              <a:rPr lang="en-US" altLang="zh-CN" sz="1400" dirty="0" err="1">
                <a:solidFill>
                  <a:srgbClr val="4D009E"/>
                </a:solidFill>
                <a:latin typeface="Menlo-Regular" charset="0"/>
              </a:rPr>
              <a:t>UIViewController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? {</a:t>
            </a: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sz="1400" dirty="0">
                <a:solidFill>
                  <a:srgbClr val="B40062"/>
                </a:solidFill>
                <a:latin typeface="Menlo-Regular" charset="0"/>
              </a:rPr>
              <a:t>guard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>
                <a:solidFill>
                  <a:srgbClr val="B40062"/>
                </a:solidFill>
                <a:latin typeface="Menlo-Regular" charset="0"/>
              </a:rPr>
              <a:t>let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indexPath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sz="1400" dirty="0" err="1">
                <a:solidFill>
                  <a:srgbClr val="5C2699"/>
                </a:solidFill>
                <a:latin typeface="Menlo-Regular" charset="0"/>
              </a:rPr>
              <a:t>tableView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1400" dirty="0" err="1">
                <a:solidFill>
                  <a:srgbClr val="2E0D6E"/>
                </a:solidFill>
                <a:latin typeface="Menlo-Regular" charset="0"/>
              </a:rPr>
              <a:t>indexPathForRowAtPoint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(location) </a:t>
            </a:r>
            <a:r>
              <a:rPr lang="en-US" altLang="zh-CN" sz="1400" dirty="0">
                <a:solidFill>
                  <a:srgbClr val="B40062"/>
                </a:solidFill>
                <a:latin typeface="Menlo-Regular" charset="0"/>
              </a:rPr>
              <a:t>else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{</a:t>
            </a:r>
          </a:p>
          <a:p>
            <a:r>
              <a:rPr lang="ro-RO" altLang="zh-CN" sz="1400" dirty="0">
                <a:solidFill>
                  <a:srgbClr val="000000"/>
                </a:solidFill>
                <a:latin typeface="Menlo-Regular" charset="0"/>
              </a:rPr>
              <a:t>            </a:t>
            </a:r>
            <a:r>
              <a:rPr lang="ro-RO" altLang="zh-CN" sz="1400" dirty="0" err="1">
                <a:solidFill>
                  <a:srgbClr val="B40062"/>
                </a:solidFill>
                <a:latin typeface="Menlo-Regular" charset="0"/>
              </a:rPr>
              <a:t>return</a:t>
            </a:r>
            <a:r>
              <a:rPr lang="ro-RO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ro-RO" altLang="zh-CN" sz="1400" dirty="0" err="1">
                <a:solidFill>
                  <a:srgbClr val="B40062"/>
                </a:solidFill>
                <a:latin typeface="Menlo-Regular" charset="0"/>
              </a:rPr>
              <a:t>nil</a:t>
            </a:r>
            <a:endParaRPr lang="ro-RO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sz="1400" dirty="0" smtClean="0">
                <a:solidFill>
                  <a:srgbClr val="000000"/>
                </a:solidFill>
                <a:latin typeface="Menlo-Regular" charset="0"/>
              </a:rPr>
              <a:t>}</a:t>
            </a:r>
          </a:p>
          <a:p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endParaRPr lang="de-DE" altLang="zh-CN" sz="1400" dirty="0" smtClean="0">
              <a:solidFill>
                <a:srgbClr val="000000"/>
              </a:solidFill>
              <a:latin typeface="Menlo-Regular" charset="0"/>
            </a:endParaRPr>
          </a:p>
          <a:p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sz="1400" dirty="0" err="1">
                <a:solidFill>
                  <a:srgbClr val="B40062"/>
                </a:solidFill>
                <a:latin typeface="Menlo-Regular" charset="0"/>
              </a:rPr>
              <a:t>let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storyboard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de-DE" altLang="zh-CN" sz="1400" dirty="0" err="1">
                <a:solidFill>
                  <a:srgbClr val="4D009E"/>
                </a:solidFill>
                <a:latin typeface="Menlo-Regular" charset="0"/>
              </a:rPr>
              <a:t>UIStoryboard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name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de-DE" altLang="zh-CN" sz="1400" dirty="0">
                <a:solidFill>
                  <a:srgbClr val="BA0011"/>
                </a:solidFill>
                <a:latin typeface="Menlo-Regular" charset="0"/>
              </a:rPr>
              <a:t>"Main"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bundle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de-DE" altLang="zh-CN" sz="1400" dirty="0" err="1">
                <a:solidFill>
                  <a:srgbClr val="4D009E"/>
                </a:solidFill>
                <a:latin typeface="Menlo-Regular" charset="0"/>
              </a:rPr>
              <a:t>NSBundle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de-DE" altLang="zh-CN" sz="1400" dirty="0" err="1">
                <a:solidFill>
                  <a:srgbClr val="2E0D6E"/>
                </a:solidFill>
                <a:latin typeface="Menlo-Regular" charset="0"/>
              </a:rPr>
              <a:t>mainBundle</a:t>
            </a:r>
            <a:r>
              <a:rPr lang="de-DE" altLang="zh-CN" sz="1400" dirty="0" smtClean="0">
                <a:solidFill>
                  <a:srgbClr val="000000"/>
                </a:solidFill>
                <a:latin typeface="Menlo-Regular" charset="0"/>
              </a:rPr>
              <a:t>())</a:t>
            </a:r>
          </a:p>
          <a:p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sz="1400" dirty="0" err="1">
                <a:solidFill>
                  <a:srgbClr val="B40062"/>
                </a:solidFill>
                <a:latin typeface="Menlo-Regular" charset="0"/>
              </a:rPr>
              <a:t>guard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altLang="zh-CN" sz="1400" dirty="0" err="1">
                <a:solidFill>
                  <a:srgbClr val="B40062"/>
                </a:solidFill>
                <a:latin typeface="Menlo-Regular" charset="0"/>
              </a:rPr>
              <a:t>let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detailVC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storyboard.</a:t>
            </a:r>
            <a:r>
              <a:rPr lang="de-DE" altLang="zh-CN" sz="1400" dirty="0" err="1">
                <a:solidFill>
                  <a:srgbClr val="2E0D6E"/>
                </a:solidFill>
                <a:latin typeface="Menlo-Regular" charset="0"/>
              </a:rPr>
              <a:t>instantiateViewControllerWithIdentifier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de-DE" altLang="zh-CN" sz="1400" dirty="0">
                <a:solidFill>
                  <a:srgbClr val="BA0011"/>
                </a:solidFill>
                <a:latin typeface="Menlo-Regular" charset="0"/>
              </a:rPr>
              <a:t>"</a:t>
            </a:r>
            <a:r>
              <a:rPr lang="de-DE" altLang="zh-CN" sz="1400" dirty="0" err="1">
                <a:solidFill>
                  <a:srgbClr val="BA0011"/>
                </a:solidFill>
                <a:latin typeface="Menlo-Regular" charset="0"/>
              </a:rPr>
              <a:t>detailVC</a:t>
            </a:r>
            <a:r>
              <a:rPr lang="de-DE" altLang="zh-CN" sz="1400" dirty="0">
                <a:solidFill>
                  <a:srgbClr val="BA0011"/>
                </a:solidFill>
                <a:latin typeface="Menlo-Regular" charset="0"/>
              </a:rPr>
              <a:t>"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) </a:t>
            </a:r>
            <a:r>
              <a:rPr lang="de-DE" altLang="zh-CN" sz="1400" dirty="0" err="1">
                <a:solidFill>
                  <a:srgbClr val="B40062"/>
                </a:solidFill>
                <a:latin typeface="Menlo-Regular" charset="0"/>
              </a:rPr>
              <a:t>as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? </a:t>
            </a:r>
            <a:r>
              <a:rPr lang="de-DE" altLang="zh-CN" sz="1400" dirty="0" err="1">
                <a:solidFill>
                  <a:srgbClr val="306F79"/>
                </a:solidFill>
                <a:latin typeface="Menlo-Regular" charset="0"/>
              </a:rPr>
              <a:t>DetailTableViewController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altLang="zh-CN" sz="1400" dirty="0" err="1">
                <a:solidFill>
                  <a:srgbClr val="B40062"/>
                </a:solidFill>
                <a:latin typeface="Menlo-Regular" charset="0"/>
              </a:rPr>
              <a:t>else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{</a:t>
            </a:r>
          </a:p>
          <a:p>
            <a:r>
              <a:rPr lang="ro-RO" altLang="zh-CN" sz="1400" dirty="0">
                <a:solidFill>
                  <a:srgbClr val="000000"/>
                </a:solidFill>
                <a:latin typeface="Menlo-Regular" charset="0"/>
              </a:rPr>
              <a:t>            </a:t>
            </a:r>
            <a:r>
              <a:rPr lang="ro-RO" altLang="zh-CN" sz="1400" dirty="0" err="1">
                <a:solidFill>
                  <a:srgbClr val="B40062"/>
                </a:solidFill>
                <a:latin typeface="Menlo-Regular" charset="0"/>
              </a:rPr>
              <a:t>return</a:t>
            </a:r>
            <a:r>
              <a:rPr lang="ro-RO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ro-RO" altLang="zh-CN" sz="1400" dirty="0" err="1">
                <a:solidFill>
                  <a:srgbClr val="B40062"/>
                </a:solidFill>
                <a:latin typeface="Menlo-Regular" charset="0"/>
              </a:rPr>
              <a:t>nil</a:t>
            </a:r>
            <a:endParaRPr lang="ro-RO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}</a:t>
            </a: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sz="1400" dirty="0" err="1">
                <a:solidFill>
                  <a:srgbClr val="B40062"/>
                </a:solidFill>
                <a:latin typeface="Menlo-Regular" charset="0"/>
              </a:rPr>
              <a:t>let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selectedShop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de-DE" altLang="zh-CN" sz="1400" dirty="0" err="1">
                <a:solidFill>
                  <a:srgbClr val="448993"/>
                </a:solidFill>
                <a:latin typeface="Menlo-Regular" charset="0"/>
              </a:rPr>
              <a:t>restaurants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[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indexPath.</a:t>
            </a:r>
            <a:r>
              <a:rPr lang="de-DE" altLang="zh-CN" sz="1400" dirty="0" err="1">
                <a:solidFill>
                  <a:srgbClr val="5C2699"/>
                </a:solidFill>
                <a:latin typeface="Menlo-Regular" charset="0"/>
              </a:rPr>
              <a:t>row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]</a:t>
            </a: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detailVC.</a:t>
            </a:r>
            <a:r>
              <a:rPr lang="de-DE" altLang="zh-CN" sz="1400" dirty="0" err="1">
                <a:solidFill>
                  <a:srgbClr val="448993"/>
                </a:solidFill>
                <a:latin typeface="Menlo-Regular" charset="0"/>
              </a:rPr>
              <a:t>restaurant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selectedShop</a:t>
            </a:r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sz="1400" dirty="0" smtClean="0">
                <a:solidFill>
                  <a:srgbClr val="000000"/>
                </a:solidFill>
                <a:latin typeface="Menlo-Regular" charset="0"/>
              </a:rPr>
              <a:t>        </a:t>
            </a:r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de-DE" altLang="zh-CN" sz="1400" dirty="0" err="1">
                <a:solidFill>
                  <a:srgbClr val="B40062"/>
                </a:solidFill>
                <a:latin typeface="Menlo-Regular" charset="0"/>
              </a:rPr>
              <a:t>return</a:t>
            </a:r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altLang="zh-CN" sz="1400" dirty="0" err="1">
                <a:solidFill>
                  <a:srgbClr val="000000"/>
                </a:solidFill>
                <a:latin typeface="Menlo-Regular" charset="0"/>
              </a:rPr>
              <a:t>detailVC</a:t>
            </a:r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>
                <a:solidFill>
                  <a:srgbClr val="000000"/>
                </a:solidFill>
                <a:latin typeface="Menlo-Regular" charset="0"/>
              </a:rPr>
              <a:t>    }</a:t>
            </a:r>
          </a:p>
        </p:txBody>
      </p:sp>
      <p:sp>
        <p:nvSpPr>
          <p:cNvPr id="12" name="圆角矩形标注 11"/>
          <p:cNvSpPr/>
          <p:nvPr/>
        </p:nvSpPr>
        <p:spPr>
          <a:xfrm>
            <a:off x="5234411" y="2395959"/>
            <a:ext cx="6120354" cy="486137"/>
          </a:xfrm>
          <a:prstGeom prst="wedgeRoundRectCallout">
            <a:avLst>
              <a:gd name="adj1" fmla="val -32993"/>
              <a:gd name="adj2" fmla="val -127937"/>
              <a:gd name="adj3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从按压点尝试获取</a:t>
            </a:r>
            <a:r>
              <a:rPr lang="en-US" altLang="zh-CN" sz="1400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indexPath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，失败则说明不是在单元格内按压，返回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nil</a:t>
            </a:r>
            <a:endParaRPr lang="en-US" altLang="zh-CN" sz="2000" b="1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3" name="圆角矩形标注 12"/>
          <p:cNvSpPr/>
          <p:nvPr/>
        </p:nvSpPr>
        <p:spPr>
          <a:xfrm>
            <a:off x="4875597" y="4398380"/>
            <a:ext cx="6120354" cy="486137"/>
          </a:xfrm>
          <a:prstGeom prst="wedgeRoundRectCallout">
            <a:avLst>
              <a:gd name="adj1" fmla="val 30929"/>
              <a:gd name="adj2" fmla="val -104128"/>
              <a:gd name="adj3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尝试以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Storyboard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 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ID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的方式初始化详情页控制器，如失败返回</a:t>
            </a:r>
            <a:r>
              <a:rPr lang="en-US" altLang="zh-CN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nil</a:t>
            </a:r>
            <a:endParaRPr lang="en-US" altLang="zh-CN" sz="2000" b="1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5674250" y="5880434"/>
            <a:ext cx="6120354" cy="486137"/>
          </a:xfrm>
          <a:prstGeom prst="wedgeRoundRectCallout">
            <a:avLst>
              <a:gd name="adj1" fmla="val -48501"/>
              <a:gd name="adj2" fmla="val -168414"/>
              <a:gd name="adj3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传递相应单元格的餐馆数据 到 详情页控制器</a:t>
            </a:r>
            <a:endParaRPr lang="en-US" altLang="zh-CN" sz="2000" b="1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21303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13" grpId="0" animBg="1"/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66547"/>
            <a:ext cx="3724835" cy="50587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65598"/>
            <a:ext cx="2067001" cy="569831"/>
            <a:chOff x="201702" y="3247174"/>
            <a:chExt cx="2892555" cy="590052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47174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显示代码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0" name="圆角矩形标注 9"/>
          <p:cNvSpPr/>
          <p:nvPr/>
        </p:nvSpPr>
        <p:spPr>
          <a:xfrm>
            <a:off x="3325726" y="2554593"/>
            <a:ext cx="5297414" cy="593238"/>
          </a:xfrm>
          <a:prstGeom prst="wedgeRoundRectCallout">
            <a:avLst>
              <a:gd name="adj1" fmla="val -39372"/>
              <a:gd name="adj2" fmla="val -109775"/>
              <a:gd name="adj3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使用</a:t>
            </a:r>
            <a:r>
              <a:rPr lang="en-US" altLang="zh-CN" sz="1400" dirty="0" err="1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showViewController</a:t>
            </a:r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方法直接显示之前预览的控制器</a:t>
            </a:r>
            <a:endParaRPr lang="en-US" altLang="zh-CN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171696" y="1291411"/>
            <a:ext cx="1055345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solidFill>
                  <a:srgbClr val="B40062"/>
                </a:solidFill>
                <a:latin typeface="Menlo-Regular" charset="0"/>
              </a:rPr>
              <a:t>func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previewingContext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previewingContext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sz="1400" dirty="0" err="1">
                <a:solidFill>
                  <a:srgbClr val="4D009E"/>
                </a:solidFill>
                <a:latin typeface="Menlo-Regular" charset="0"/>
              </a:rPr>
              <a:t>UIViewControllerPreviewing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,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commitViewController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viewControllerToCommit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sz="1400" dirty="0" err="1">
                <a:solidFill>
                  <a:srgbClr val="4D009E"/>
                </a:solidFill>
                <a:latin typeface="Menlo-Regular" charset="0"/>
              </a:rPr>
              <a:t>UIViewController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) </a:t>
            </a:r>
            <a:r>
              <a:rPr lang="en-US" altLang="zh-CN" sz="1400" dirty="0" smtClean="0">
                <a:solidFill>
                  <a:srgbClr val="000000"/>
                </a:solidFill>
                <a:latin typeface="Menlo-Regular" charset="0"/>
              </a:rPr>
              <a:t>{</a:t>
            </a:r>
          </a:p>
          <a:p>
            <a:endParaRPr lang="en-US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       </a:t>
            </a:r>
            <a:r>
              <a:rPr lang="en-US" altLang="zh-CN" sz="1400" dirty="0" err="1">
                <a:solidFill>
                  <a:srgbClr val="2E0D6E"/>
                </a:solidFill>
                <a:latin typeface="Menlo-Regular" charset="0"/>
              </a:rPr>
              <a:t>showViewController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viewControllerToCommit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, sender: </a:t>
            </a:r>
            <a:r>
              <a:rPr lang="en-US" altLang="zh-CN" sz="1400" dirty="0">
                <a:solidFill>
                  <a:srgbClr val="B40062"/>
                </a:solidFill>
                <a:latin typeface="Menlo-Regular" charset="0"/>
              </a:rPr>
              <a:t>self</a:t>
            </a:r>
            <a:r>
              <a:rPr lang="en-US" altLang="zh-CN" sz="1400" dirty="0" smtClean="0">
                <a:solidFill>
                  <a:srgbClr val="000000"/>
                </a:solidFill>
                <a:latin typeface="Menlo-Regular" charset="0"/>
              </a:rPr>
              <a:t>)</a:t>
            </a:r>
          </a:p>
          <a:p>
            <a:endParaRPr lang="en-US" altLang="zh-CN" sz="1400" dirty="0">
              <a:solidFill>
                <a:srgbClr val="000000"/>
              </a:solidFill>
              <a:latin typeface="Menlo-Regular" charset="0"/>
            </a:endParaRPr>
          </a:p>
          <a:p>
            <a:endParaRPr lang="en-US" altLang="zh-CN" sz="1400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 smtClean="0">
                <a:solidFill>
                  <a:srgbClr val="000000"/>
                </a:solidFill>
                <a:latin typeface="Menlo-Regular" charset="0"/>
              </a:rPr>
              <a:t>}</a:t>
            </a:r>
            <a:endParaRPr lang="de-DE" altLang="zh-CN" sz="1400" dirty="0">
              <a:solidFill>
                <a:srgbClr val="000000"/>
              </a:solidFill>
              <a:latin typeface="Menlo-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56283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418987"/>
            <a:ext cx="4606725" cy="453437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65598"/>
            <a:ext cx="2532201" cy="569831"/>
            <a:chOff x="201702" y="3247174"/>
            <a:chExt cx="3543554" cy="590052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47174"/>
              <a:ext cx="3543554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预览代码改进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241145" y="2911866"/>
            <a:ext cx="1033353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func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 </a:t>
            </a:r>
            <a:r>
              <a:rPr lang="en-US" altLang="zh-CN" sz="1400" dirty="0" err="1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previewingContext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(</a:t>
            </a:r>
            <a:r>
              <a:rPr lang="en-US" altLang="zh-CN" sz="1400" dirty="0" err="1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previewingContext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: </a:t>
            </a:r>
            <a:r>
              <a:rPr lang="en-US" altLang="zh-CN" sz="1400" dirty="0" err="1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UIViewControllerPreviewing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, </a:t>
            </a:r>
            <a:r>
              <a:rPr lang="en-US" altLang="zh-CN" sz="1400" dirty="0" err="1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viewControllerForLocation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 location: </a:t>
            </a:r>
            <a:r>
              <a:rPr lang="en-US" altLang="zh-CN" sz="1400" dirty="0" err="1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CGPoint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) -&gt; </a:t>
            </a:r>
            <a:r>
              <a:rPr lang="en-US" altLang="zh-CN" sz="1400" dirty="0" err="1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UIViewController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? {</a:t>
            </a:r>
          </a:p>
          <a:p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        </a:t>
            </a:r>
            <a:r>
              <a:rPr lang="is-IS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…</a:t>
            </a:r>
          </a:p>
          <a:p>
            <a:endParaRPr lang="is-IS" altLang="zh-CN" sz="1400" dirty="0">
              <a:solidFill>
                <a:srgbClr val="B40062"/>
              </a:solidFill>
              <a:latin typeface="Menlo-Regular" charset="0"/>
            </a:endParaRPr>
          </a:p>
          <a:p>
            <a:r>
              <a:rPr lang="zh-CN" altLang="en-US" sz="1400" dirty="0" smtClean="0">
                <a:solidFill>
                  <a:srgbClr val="B40062"/>
                </a:solidFill>
                <a:latin typeface="Menlo-Regular" charset="0"/>
              </a:rPr>
              <a:t>       </a:t>
            </a:r>
            <a:r>
              <a:rPr lang="en-US" altLang="zh-CN" sz="2000" b="1" dirty="0" smtClean="0">
                <a:solidFill>
                  <a:srgbClr val="B40062"/>
                </a:solidFill>
                <a:latin typeface="Menlo-Regular" charset="0"/>
              </a:rPr>
              <a:t>if</a:t>
            </a:r>
            <a:r>
              <a:rPr lang="en-US" altLang="zh-CN" sz="2000" b="1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en-US" altLang="zh-CN" sz="2000" b="1" dirty="0">
                <a:solidFill>
                  <a:srgbClr val="B40062"/>
                </a:solidFill>
                <a:latin typeface="Menlo-Regular" charset="0"/>
              </a:rPr>
              <a:t>let</a:t>
            </a:r>
            <a:r>
              <a:rPr lang="en-US" altLang="zh-CN" sz="2000" b="1" dirty="0">
                <a:solidFill>
                  <a:srgbClr val="000000"/>
                </a:solidFill>
                <a:latin typeface="Menlo-Regular" charset="0"/>
              </a:rPr>
              <a:t> cell = </a:t>
            </a:r>
            <a:r>
              <a:rPr lang="en-US" altLang="zh-CN" sz="2000" b="1" dirty="0" err="1">
                <a:solidFill>
                  <a:srgbClr val="5C2699"/>
                </a:solidFill>
                <a:latin typeface="Menlo-Regular" charset="0"/>
              </a:rPr>
              <a:t>tableView</a:t>
            </a:r>
            <a:r>
              <a:rPr lang="en-US" altLang="zh-CN" sz="2000" b="1" dirty="0" err="1">
                <a:solidFill>
                  <a:srgbClr val="000000"/>
                </a:solidFill>
                <a:latin typeface="Menlo-Regular" charset="0"/>
              </a:rPr>
              <a:t>.</a:t>
            </a:r>
            <a:r>
              <a:rPr lang="en-US" altLang="zh-CN" sz="2000" b="1" dirty="0" err="1">
                <a:solidFill>
                  <a:srgbClr val="2E0D6E"/>
                </a:solidFill>
                <a:latin typeface="Menlo-Regular" charset="0"/>
              </a:rPr>
              <a:t>cellForRowAtIndexPath</a:t>
            </a:r>
            <a:r>
              <a:rPr lang="en-US" altLang="zh-CN" sz="2000" b="1" dirty="0">
                <a:solidFill>
                  <a:srgbClr val="000000"/>
                </a:solidFill>
                <a:latin typeface="Menlo-Regular" charset="0"/>
              </a:rPr>
              <a:t>(</a:t>
            </a:r>
            <a:r>
              <a:rPr lang="en-US" altLang="zh-CN" sz="2000" b="1" dirty="0" err="1">
                <a:solidFill>
                  <a:srgbClr val="000000"/>
                </a:solidFill>
                <a:latin typeface="Menlo-Regular" charset="0"/>
              </a:rPr>
              <a:t>indexPath</a:t>
            </a:r>
            <a:r>
              <a:rPr lang="en-US" altLang="zh-CN" sz="2000" b="1" dirty="0">
                <a:solidFill>
                  <a:srgbClr val="000000"/>
                </a:solidFill>
                <a:latin typeface="Menlo-Regular" charset="0"/>
              </a:rPr>
              <a:t>) {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Menlo-Regular" charset="0"/>
              </a:rPr>
              <a:t>            </a:t>
            </a:r>
            <a:r>
              <a:rPr lang="en-US" altLang="zh-CN" sz="2000" b="1" dirty="0" err="1">
                <a:solidFill>
                  <a:srgbClr val="000000"/>
                </a:solidFill>
                <a:latin typeface="Menlo-Regular" charset="0"/>
              </a:rPr>
              <a:t>previewingContext.</a:t>
            </a:r>
            <a:r>
              <a:rPr lang="en-US" altLang="zh-CN" sz="2000" b="1" dirty="0" err="1">
                <a:solidFill>
                  <a:srgbClr val="5C2699"/>
                </a:solidFill>
                <a:latin typeface="Menlo-Regular" charset="0"/>
              </a:rPr>
              <a:t>sourceRect</a:t>
            </a:r>
            <a:r>
              <a:rPr lang="en-US" altLang="zh-CN" sz="2000" b="1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sz="2000" b="1" dirty="0" err="1">
                <a:solidFill>
                  <a:srgbClr val="000000"/>
                </a:solidFill>
                <a:latin typeface="Menlo-Regular" charset="0"/>
              </a:rPr>
              <a:t>cell.</a:t>
            </a:r>
            <a:r>
              <a:rPr lang="en-US" altLang="zh-CN" sz="2000" b="1" dirty="0" err="1">
                <a:solidFill>
                  <a:srgbClr val="5C2699"/>
                </a:solidFill>
                <a:latin typeface="Menlo-Regular" charset="0"/>
              </a:rPr>
              <a:t>frame</a:t>
            </a:r>
            <a:endParaRPr lang="en-US" altLang="zh-CN" sz="2000" b="1" dirty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2000" b="1" dirty="0">
                <a:solidFill>
                  <a:srgbClr val="000000"/>
                </a:solidFill>
                <a:latin typeface="Menlo-Regular" charset="0"/>
              </a:rPr>
              <a:t>    </a:t>
            </a:r>
            <a:r>
              <a:rPr lang="zh-CN" altLang="en-US" sz="2000" b="1" dirty="0" smtClean="0">
                <a:solidFill>
                  <a:srgbClr val="000000"/>
                </a:solidFill>
                <a:latin typeface="Menlo-Regular" charset="0"/>
              </a:rPr>
              <a:t> </a:t>
            </a:r>
            <a:r>
              <a:rPr lang="de-DE" altLang="zh-CN" sz="2000" b="1" dirty="0" smtClean="0">
                <a:solidFill>
                  <a:srgbClr val="000000"/>
                </a:solidFill>
                <a:latin typeface="Menlo-Regular" charset="0"/>
              </a:rPr>
              <a:t>}</a:t>
            </a:r>
            <a:endParaRPr lang="de-DE" altLang="zh-CN" sz="2000" b="1" dirty="0">
              <a:solidFill>
                <a:srgbClr val="000000"/>
              </a:solidFill>
              <a:latin typeface="Menlo-Regular" charset="0"/>
            </a:endParaRPr>
          </a:p>
          <a:p>
            <a:endParaRPr lang="de-DE" altLang="zh-CN" sz="1400" dirty="0" smtClean="0">
              <a:solidFill>
                <a:srgbClr val="000000"/>
              </a:solidFill>
              <a:latin typeface="Menlo-Regular" charset="0"/>
            </a:endParaRPr>
          </a:p>
          <a:p>
            <a:r>
              <a:rPr lang="de-DE" altLang="zh-CN" sz="1400" dirty="0" smtClean="0">
                <a:solidFill>
                  <a:srgbClr val="000000"/>
                </a:solidFill>
                <a:latin typeface="Menlo-Regular" charset="0"/>
              </a:rPr>
              <a:t>                </a:t>
            </a:r>
          </a:p>
          <a:p>
            <a:r>
              <a:rPr lang="de-DE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        </a:t>
            </a:r>
            <a:r>
              <a:rPr lang="de-DE" altLang="zh-CN" sz="1400" dirty="0" err="1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return</a:t>
            </a:r>
            <a:r>
              <a:rPr lang="de-DE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 </a:t>
            </a:r>
            <a:r>
              <a:rPr lang="de-DE" altLang="zh-CN" sz="1400" dirty="0" err="1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detailVC</a:t>
            </a:r>
            <a:endParaRPr lang="de-DE" altLang="zh-CN" sz="1400" dirty="0" smtClean="0">
              <a:solidFill>
                <a:schemeClr val="bg1">
                  <a:lumMod val="65000"/>
                </a:schemeClr>
              </a:solidFill>
              <a:latin typeface="Menlo-Regular" charset="0"/>
            </a:endParaRPr>
          </a:p>
          <a:p>
            <a:r>
              <a:rPr lang="de-DE" altLang="zh-CN" sz="1400" dirty="0" smtClean="0">
                <a:solidFill>
                  <a:schemeClr val="bg1">
                    <a:lumMod val="65000"/>
                  </a:schemeClr>
                </a:solidFill>
                <a:latin typeface="Menlo-Regular" charset="0"/>
              </a:rPr>
              <a:t>}</a:t>
            </a:r>
            <a:endParaRPr lang="de-DE" altLang="zh-CN" sz="1400" dirty="0">
              <a:solidFill>
                <a:schemeClr val="bg1">
                  <a:lumMod val="65000"/>
                </a:schemeClr>
              </a:solidFill>
              <a:latin typeface="Menlo-Regular" charset="0"/>
            </a:endParaRPr>
          </a:p>
        </p:txBody>
      </p:sp>
      <p:sp>
        <p:nvSpPr>
          <p:cNvPr id="12" name="圆角矩形标注 11"/>
          <p:cNvSpPr/>
          <p:nvPr/>
        </p:nvSpPr>
        <p:spPr>
          <a:xfrm>
            <a:off x="5289419" y="1871118"/>
            <a:ext cx="3680960" cy="827464"/>
          </a:xfrm>
          <a:prstGeom prst="wedgeRoundRectCallout">
            <a:avLst>
              <a:gd name="adj1" fmla="val -12287"/>
              <a:gd name="adj2" fmla="val 174505"/>
              <a:gd name="adj3" fmla="val 1666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sz="1400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在预览内页前，让所选单</a:t>
            </a:r>
            <a:r>
              <a:rPr lang="zh-CN" altLang="en-US" sz="140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元格四周背景虚化</a:t>
            </a:r>
            <a:endParaRPr lang="en-US" altLang="zh-CN" sz="2000" b="1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60140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790" y="266592"/>
            <a:ext cx="11516809" cy="953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294114" y="4547616"/>
            <a:ext cx="59776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课件及参考源码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</a:t>
            </a:r>
            <a:r>
              <a:rPr lang="en-US" altLang="zh-CN" sz="20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github.com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000" b="1" dirty="0" err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yagamis</a:t>
            </a:r>
            <a:r>
              <a:rPr lang="en-US" altLang="zh-CN" sz="2000" b="1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/3dtouch</a:t>
            </a:r>
            <a:endParaRPr lang="zh-CN" altLang="en-US" sz="2000" b="1" dirty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66667" cy="6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8344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3979">
        <p15:prstTrans prst="pageCurlDouble"/>
      </p:transition>
    </mc:Choice>
    <mc:Fallback xmlns="">
      <p:transition spd="slow" advTm="397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792480" y="1076823"/>
            <a:ext cx="10253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Touch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也叫 压感触碰， 是随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iPhone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6s/plus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推出的一种新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UI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交互方式。</a:t>
            </a:r>
            <a:endParaRPr lang="en-US" altLang="zh-CN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2480" y="2002245"/>
            <a:ext cx="102534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从此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iPhone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不仅感知触摸与否，还可以感受触摸的力度。用户交互多了一个维度。</a:t>
            </a:r>
            <a:endParaRPr lang="en-US" altLang="zh-CN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92480" y="2727612"/>
            <a:ext cx="102534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种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交互：</a:t>
            </a:r>
            <a:endParaRPr lang="en-US" altLang="zh-CN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子功能快捷方式）</a:t>
            </a:r>
            <a:endParaRPr lang="en-US" altLang="zh-CN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Peek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（预览内容）</a:t>
            </a:r>
            <a:endParaRPr lang="en-US" altLang="zh-CN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Pop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（展开预览）</a:t>
            </a:r>
            <a:endParaRPr lang="zh-CN" altLang="en-US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92480" y="4693459"/>
            <a:ext cx="1025347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本周我们将学到：</a:t>
            </a:r>
            <a:endParaRPr lang="en-US" altLang="zh-CN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000" b="1" dirty="0" smtClean="0">
              <a:solidFill>
                <a:srgbClr val="00547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charset="0"/>
              <a:buChar char="•"/>
            </a:pP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让吃货点评适配</a:t>
            </a:r>
            <a:r>
              <a:rPr lang="en-US" altLang="zh-CN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3D</a:t>
            </a:r>
            <a:r>
              <a:rPr lang="zh-CN" altLang="en-US" sz="2000" b="1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Touch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b="1" dirty="0" smtClean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种新交互</a:t>
            </a:r>
          </a:p>
        </p:txBody>
      </p:sp>
    </p:spTree>
    <p:extLst>
      <p:ext uri="{BB962C8B-B14F-4D97-AF65-F5344CB8AC3E}">
        <p14:creationId xmlns:p14="http://schemas.microsoft.com/office/powerpoint/2010/main" val="278450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012" y="200235"/>
            <a:ext cx="2190476" cy="337142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403350" y="778085"/>
            <a:ext cx="10287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目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9250" y="2657685"/>
            <a:ext cx="1028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新蒂下午茶基本版" panose="03000600000000000000" pitchFamily="66" charset="-122"/>
                <a:ea typeface="新蒂下午茶基本版" panose="03000600000000000000" pitchFamily="66" charset="-122"/>
              </a:rPr>
              <a:t>录</a:t>
            </a:r>
            <a:endParaRPr lang="zh-CN" altLang="en-US" sz="3600" b="1" dirty="0">
              <a:solidFill>
                <a:schemeClr val="bg1"/>
              </a:solidFill>
              <a:latin typeface="新蒂下午茶基本版" panose="03000600000000000000" pitchFamily="66" charset="-122"/>
              <a:ea typeface="新蒂下午茶基本版" panose="03000600000000000000" pitchFamily="66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5488" y="1663744"/>
            <a:ext cx="5928865" cy="993941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543024" y="1869366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快速操作</a:t>
            </a: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017" y="3571664"/>
            <a:ext cx="5928865" cy="993941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990552" y="3875900"/>
            <a:ext cx="78106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Peek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Pop</a:t>
            </a:r>
          </a:p>
        </p:txBody>
      </p:sp>
    </p:spTree>
    <p:extLst>
      <p:ext uri="{BB962C8B-B14F-4D97-AF65-F5344CB8AC3E}">
        <p14:creationId xmlns:p14="http://schemas.microsoft.com/office/powerpoint/2010/main" val="426887603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40">
        <p15:prstTrans prst="pageCurlDouble"/>
      </p:transition>
    </mc:Choice>
    <mc:Fallback xmlns="">
      <p:transition spd="slow" advTm="294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9" y="0"/>
            <a:ext cx="12193057" cy="562709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2184400" y="5462954"/>
            <a:ext cx="82022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54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快速操作</a:t>
            </a:r>
          </a:p>
        </p:txBody>
      </p:sp>
      <p:sp>
        <p:nvSpPr>
          <p:cNvPr id="24" name="任意多边形 23"/>
          <p:cNvSpPr/>
          <p:nvPr/>
        </p:nvSpPr>
        <p:spPr>
          <a:xfrm>
            <a:off x="5244131" y="361237"/>
            <a:ext cx="1383321" cy="3091123"/>
          </a:xfrm>
          <a:custGeom>
            <a:avLst/>
            <a:gdLst/>
            <a:ahLst/>
            <a:cxnLst/>
            <a:rect l="l" t="t" r="r" b="b"/>
            <a:pathLst>
              <a:path w="1383321" h="3091123">
                <a:moveTo>
                  <a:pt x="1110072" y="0"/>
                </a:moveTo>
                <a:lnTo>
                  <a:pt x="1195462" y="17078"/>
                </a:lnTo>
                <a:lnTo>
                  <a:pt x="1229618" y="34156"/>
                </a:lnTo>
                <a:cubicBezTo>
                  <a:pt x="1332087" y="56927"/>
                  <a:pt x="1383321" y="125239"/>
                  <a:pt x="1383321" y="239092"/>
                </a:cubicBezTo>
                <a:cubicBezTo>
                  <a:pt x="1383321" y="250478"/>
                  <a:pt x="1377628" y="273248"/>
                  <a:pt x="1366243" y="307404"/>
                </a:cubicBezTo>
                <a:cubicBezTo>
                  <a:pt x="1366243" y="318790"/>
                  <a:pt x="1366243" y="358638"/>
                  <a:pt x="1366243" y="426951"/>
                </a:cubicBezTo>
                <a:cubicBezTo>
                  <a:pt x="1354857" y="461107"/>
                  <a:pt x="1349165" y="495263"/>
                  <a:pt x="1349165" y="529419"/>
                </a:cubicBezTo>
                <a:cubicBezTo>
                  <a:pt x="1337779" y="563575"/>
                  <a:pt x="1332087" y="620502"/>
                  <a:pt x="1332087" y="700199"/>
                </a:cubicBezTo>
                <a:cubicBezTo>
                  <a:pt x="1332087" y="734355"/>
                  <a:pt x="1332087" y="762819"/>
                  <a:pt x="1332087" y="785589"/>
                </a:cubicBezTo>
                <a:lnTo>
                  <a:pt x="1315008" y="853901"/>
                </a:lnTo>
                <a:lnTo>
                  <a:pt x="1315008" y="922214"/>
                </a:lnTo>
                <a:cubicBezTo>
                  <a:pt x="1315008" y="944984"/>
                  <a:pt x="1309316" y="979140"/>
                  <a:pt x="1297930" y="1024681"/>
                </a:cubicBezTo>
                <a:lnTo>
                  <a:pt x="1297930" y="1058837"/>
                </a:lnTo>
                <a:cubicBezTo>
                  <a:pt x="1286545" y="1070223"/>
                  <a:pt x="1280852" y="1087301"/>
                  <a:pt x="1280852" y="1110071"/>
                </a:cubicBezTo>
                <a:lnTo>
                  <a:pt x="1263774" y="1212540"/>
                </a:lnTo>
                <a:cubicBezTo>
                  <a:pt x="1263774" y="1258081"/>
                  <a:pt x="1252389" y="1297930"/>
                  <a:pt x="1229618" y="1332086"/>
                </a:cubicBezTo>
                <a:cubicBezTo>
                  <a:pt x="1218233" y="1377627"/>
                  <a:pt x="1212540" y="1406091"/>
                  <a:pt x="1212540" y="1417476"/>
                </a:cubicBezTo>
                <a:lnTo>
                  <a:pt x="1229618" y="1485788"/>
                </a:lnTo>
                <a:lnTo>
                  <a:pt x="1178384" y="1759036"/>
                </a:lnTo>
                <a:cubicBezTo>
                  <a:pt x="1178384" y="1781807"/>
                  <a:pt x="1178384" y="1793193"/>
                  <a:pt x="1178384" y="1793193"/>
                </a:cubicBezTo>
                <a:lnTo>
                  <a:pt x="1144228" y="1895661"/>
                </a:lnTo>
                <a:lnTo>
                  <a:pt x="1144228" y="1929817"/>
                </a:lnTo>
                <a:lnTo>
                  <a:pt x="1127150" y="2049363"/>
                </a:lnTo>
                <a:cubicBezTo>
                  <a:pt x="1127150" y="2060748"/>
                  <a:pt x="1121457" y="2072134"/>
                  <a:pt x="1110072" y="2083519"/>
                </a:cubicBezTo>
                <a:cubicBezTo>
                  <a:pt x="1110072" y="2129061"/>
                  <a:pt x="1110072" y="2157524"/>
                  <a:pt x="1110072" y="2168909"/>
                </a:cubicBezTo>
                <a:lnTo>
                  <a:pt x="1110072" y="2185987"/>
                </a:lnTo>
                <a:cubicBezTo>
                  <a:pt x="1098687" y="2208758"/>
                  <a:pt x="1087301" y="2231529"/>
                  <a:pt x="1075916" y="2254299"/>
                </a:cubicBezTo>
                <a:lnTo>
                  <a:pt x="1058838" y="2288455"/>
                </a:lnTo>
                <a:cubicBezTo>
                  <a:pt x="1058838" y="2288455"/>
                  <a:pt x="1058838" y="2305533"/>
                  <a:pt x="1058838" y="2339689"/>
                </a:cubicBezTo>
                <a:cubicBezTo>
                  <a:pt x="1058838" y="2351075"/>
                  <a:pt x="1047453" y="2396616"/>
                  <a:pt x="1024682" y="2476314"/>
                </a:cubicBezTo>
                <a:cubicBezTo>
                  <a:pt x="1013297" y="2510470"/>
                  <a:pt x="1007604" y="2538933"/>
                  <a:pt x="1007604" y="2561704"/>
                </a:cubicBezTo>
                <a:lnTo>
                  <a:pt x="1007604" y="2595860"/>
                </a:lnTo>
                <a:cubicBezTo>
                  <a:pt x="996219" y="2630016"/>
                  <a:pt x="979141" y="2664172"/>
                  <a:pt x="956370" y="2698328"/>
                </a:cubicBezTo>
                <a:cubicBezTo>
                  <a:pt x="944984" y="2721099"/>
                  <a:pt x="939292" y="2738177"/>
                  <a:pt x="939292" y="2749562"/>
                </a:cubicBezTo>
                <a:lnTo>
                  <a:pt x="905136" y="2852030"/>
                </a:lnTo>
                <a:cubicBezTo>
                  <a:pt x="893750" y="2852030"/>
                  <a:pt x="882365" y="2863416"/>
                  <a:pt x="870980" y="2886186"/>
                </a:cubicBezTo>
                <a:cubicBezTo>
                  <a:pt x="825438" y="2931728"/>
                  <a:pt x="791282" y="2965884"/>
                  <a:pt x="768512" y="2988655"/>
                </a:cubicBezTo>
                <a:cubicBezTo>
                  <a:pt x="722970" y="3056967"/>
                  <a:pt x="671736" y="3091123"/>
                  <a:pt x="614809" y="3091123"/>
                </a:cubicBezTo>
                <a:cubicBezTo>
                  <a:pt x="580653" y="3091123"/>
                  <a:pt x="563575" y="3074045"/>
                  <a:pt x="563575" y="3039889"/>
                </a:cubicBezTo>
                <a:cubicBezTo>
                  <a:pt x="563575" y="3039889"/>
                  <a:pt x="569268" y="3011426"/>
                  <a:pt x="580653" y="2954498"/>
                </a:cubicBezTo>
                <a:lnTo>
                  <a:pt x="597731" y="2852030"/>
                </a:lnTo>
                <a:lnTo>
                  <a:pt x="631887" y="2766640"/>
                </a:lnTo>
                <a:lnTo>
                  <a:pt x="648965" y="2647094"/>
                </a:lnTo>
                <a:lnTo>
                  <a:pt x="700199" y="2442158"/>
                </a:lnTo>
                <a:lnTo>
                  <a:pt x="700199" y="2390923"/>
                </a:lnTo>
                <a:lnTo>
                  <a:pt x="717277" y="2254299"/>
                </a:lnTo>
                <a:cubicBezTo>
                  <a:pt x="717277" y="2242914"/>
                  <a:pt x="722970" y="2225836"/>
                  <a:pt x="734356" y="2203065"/>
                </a:cubicBezTo>
                <a:cubicBezTo>
                  <a:pt x="745741" y="2180295"/>
                  <a:pt x="751434" y="2157524"/>
                  <a:pt x="751434" y="2134753"/>
                </a:cubicBezTo>
                <a:lnTo>
                  <a:pt x="751434" y="2117675"/>
                </a:lnTo>
                <a:lnTo>
                  <a:pt x="751434" y="2066441"/>
                </a:lnTo>
                <a:lnTo>
                  <a:pt x="768512" y="1998129"/>
                </a:lnTo>
                <a:cubicBezTo>
                  <a:pt x="768512" y="1986743"/>
                  <a:pt x="774204" y="1958280"/>
                  <a:pt x="785590" y="1912739"/>
                </a:cubicBezTo>
                <a:cubicBezTo>
                  <a:pt x="796975" y="1833041"/>
                  <a:pt x="808360" y="1753344"/>
                  <a:pt x="819746" y="1673646"/>
                </a:cubicBezTo>
                <a:cubicBezTo>
                  <a:pt x="819746" y="1628105"/>
                  <a:pt x="819746" y="1605334"/>
                  <a:pt x="819746" y="1605334"/>
                </a:cubicBezTo>
                <a:lnTo>
                  <a:pt x="836824" y="1554100"/>
                </a:lnTo>
                <a:lnTo>
                  <a:pt x="853902" y="1485788"/>
                </a:lnTo>
                <a:lnTo>
                  <a:pt x="853902" y="1451632"/>
                </a:lnTo>
                <a:lnTo>
                  <a:pt x="853902" y="1434554"/>
                </a:lnTo>
                <a:lnTo>
                  <a:pt x="836824" y="1400398"/>
                </a:lnTo>
                <a:lnTo>
                  <a:pt x="853902" y="1315008"/>
                </a:lnTo>
                <a:lnTo>
                  <a:pt x="853902" y="1246696"/>
                </a:lnTo>
                <a:lnTo>
                  <a:pt x="870980" y="1144227"/>
                </a:lnTo>
                <a:cubicBezTo>
                  <a:pt x="870980" y="1121457"/>
                  <a:pt x="870980" y="1098686"/>
                  <a:pt x="870980" y="1075915"/>
                </a:cubicBezTo>
                <a:cubicBezTo>
                  <a:pt x="870980" y="1041759"/>
                  <a:pt x="870980" y="1018989"/>
                  <a:pt x="870980" y="1007603"/>
                </a:cubicBezTo>
                <a:lnTo>
                  <a:pt x="905136" y="870979"/>
                </a:lnTo>
                <a:cubicBezTo>
                  <a:pt x="905136" y="779897"/>
                  <a:pt x="893750" y="734355"/>
                  <a:pt x="870980" y="734355"/>
                </a:cubicBezTo>
                <a:cubicBezTo>
                  <a:pt x="859594" y="734355"/>
                  <a:pt x="853902" y="734355"/>
                  <a:pt x="853902" y="734355"/>
                </a:cubicBezTo>
                <a:lnTo>
                  <a:pt x="785590" y="785589"/>
                </a:lnTo>
                <a:cubicBezTo>
                  <a:pt x="785590" y="796975"/>
                  <a:pt x="779897" y="808360"/>
                  <a:pt x="768512" y="819745"/>
                </a:cubicBezTo>
                <a:cubicBezTo>
                  <a:pt x="734356" y="842516"/>
                  <a:pt x="705892" y="865287"/>
                  <a:pt x="683121" y="888057"/>
                </a:cubicBezTo>
                <a:cubicBezTo>
                  <a:pt x="648965" y="922214"/>
                  <a:pt x="626195" y="944984"/>
                  <a:pt x="614809" y="956369"/>
                </a:cubicBezTo>
                <a:lnTo>
                  <a:pt x="580653" y="973447"/>
                </a:lnTo>
                <a:lnTo>
                  <a:pt x="563575" y="990525"/>
                </a:lnTo>
                <a:lnTo>
                  <a:pt x="529419" y="1007603"/>
                </a:lnTo>
                <a:lnTo>
                  <a:pt x="478185" y="1075915"/>
                </a:lnTo>
                <a:cubicBezTo>
                  <a:pt x="478185" y="1087301"/>
                  <a:pt x="461107" y="1104379"/>
                  <a:pt x="426951" y="1127149"/>
                </a:cubicBezTo>
                <a:cubicBezTo>
                  <a:pt x="392795" y="1161305"/>
                  <a:pt x="358639" y="1201154"/>
                  <a:pt x="324483" y="1246696"/>
                </a:cubicBezTo>
                <a:cubicBezTo>
                  <a:pt x="301712" y="1269466"/>
                  <a:pt x="290327" y="1280852"/>
                  <a:pt x="290327" y="1280852"/>
                </a:cubicBezTo>
                <a:lnTo>
                  <a:pt x="187859" y="1366242"/>
                </a:lnTo>
                <a:lnTo>
                  <a:pt x="51234" y="1519944"/>
                </a:lnTo>
                <a:lnTo>
                  <a:pt x="17078" y="1502866"/>
                </a:lnTo>
                <a:cubicBezTo>
                  <a:pt x="5693" y="1480095"/>
                  <a:pt x="0" y="1463017"/>
                  <a:pt x="0" y="1451632"/>
                </a:cubicBezTo>
                <a:lnTo>
                  <a:pt x="0" y="1434554"/>
                </a:lnTo>
                <a:lnTo>
                  <a:pt x="0" y="1349164"/>
                </a:lnTo>
                <a:cubicBezTo>
                  <a:pt x="0" y="1303622"/>
                  <a:pt x="17078" y="1258081"/>
                  <a:pt x="51234" y="1212540"/>
                </a:cubicBezTo>
                <a:cubicBezTo>
                  <a:pt x="96776" y="1166998"/>
                  <a:pt x="125239" y="1132842"/>
                  <a:pt x="136625" y="1110071"/>
                </a:cubicBezTo>
                <a:lnTo>
                  <a:pt x="153703" y="1075915"/>
                </a:lnTo>
                <a:cubicBezTo>
                  <a:pt x="165088" y="1064530"/>
                  <a:pt x="176473" y="1053145"/>
                  <a:pt x="187859" y="1041759"/>
                </a:cubicBezTo>
                <a:cubicBezTo>
                  <a:pt x="210629" y="1007603"/>
                  <a:pt x="222015" y="984833"/>
                  <a:pt x="222015" y="973447"/>
                </a:cubicBezTo>
                <a:cubicBezTo>
                  <a:pt x="244785" y="950677"/>
                  <a:pt x="256171" y="939291"/>
                  <a:pt x="256171" y="939291"/>
                </a:cubicBezTo>
                <a:lnTo>
                  <a:pt x="324483" y="888057"/>
                </a:lnTo>
                <a:lnTo>
                  <a:pt x="358639" y="819745"/>
                </a:lnTo>
                <a:cubicBezTo>
                  <a:pt x="370024" y="808360"/>
                  <a:pt x="381410" y="796975"/>
                  <a:pt x="392795" y="785589"/>
                </a:cubicBezTo>
                <a:lnTo>
                  <a:pt x="461107" y="683121"/>
                </a:lnTo>
                <a:lnTo>
                  <a:pt x="478185" y="666043"/>
                </a:lnTo>
                <a:lnTo>
                  <a:pt x="529419" y="597731"/>
                </a:lnTo>
                <a:lnTo>
                  <a:pt x="580653" y="546497"/>
                </a:lnTo>
                <a:lnTo>
                  <a:pt x="648965" y="478185"/>
                </a:lnTo>
                <a:cubicBezTo>
                  <a:pt x="660351" y="466799"/>
                  <a:pt x="683121" y="438336"/>
                  <a:pt x="717277" y="392794"/>
                </a:cubicBezTo>
                <a:lnTo>
                  <a:pt x="751434" y="358638"/>
                </a:lnTo>
                <a:lnTo>
                  <a:pt x="836824" y="256170"/>
                </a:lnTo>
                <a:cubicBezTo>
                  <a:pt x="848209" y="233400"/>
                  <a:pt x="859594" y="216322"/>
                  <a:pt x="870980" y="204936"/>
                </a:cubicBezTo>
                <a:cubicBezTo>
                  <a:pt x="893750" y="182166"/>
                  <a:pt x="910828" y="165087"/>
                  <a:pt x="922214" y="153702"/>
                </a:cubicBezTo>
                <a:lnTo>
                  <a:pt x="939292" y="136624"/>
                </a:lnTo>
                <a:lnTo>
                  <a:pt x="990526" y="85390"/>
                </a:lnTo>
                <a:cubicBezTo>
                  <a:pt x="1036067" y="28463"/>
                  <a:pt x="1075916" y="0"/>
                  <a:pt x="111007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619610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4037">
        <p15:prstTrans prst="pageCurlDouble"/>
      </p:transition>
    </mc:Choice>
    <mc:Fallback xmlns="">
      <p:transition spd="slow" advTm="4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0" y="304801"/>
            <a:ext cx="3316224" cy="567624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快速操作类型</a:t>
              </a: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657834" y="905117"/>
            <a:ext cx="61078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静态：写在</a:t>
            </a:r>
            <a:r>
              <a:rPr lang="en-US" altLang="zh-CN" sz="1400" dirty="0" err="1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Info.plist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文件中，安装</a:t>
            </a:r>
            <a:r>
              <a:rPr lang="en-US" altLang="zh-CN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APP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后即使不启动也能访问。</a:t>
            </a:r>
            <a:endParaRPr lang="en-US" altLang="zh-CN" sz="1400" dirty="0" smtClean="0">
              <a:solidFill>
                <a:srgbClr val="000000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657834" y="1277668"/>
            <a:ext cx="61078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方法：在</a:t>
            </a:r>
            <a:r>
              <a:rPr lang="en-US" altLang="zh-CN" sz="1400" dirty="0" err="1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Info.plist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中新增一个 </a:t>
            </a:r>
            <a:r>
              <a:rPr lang="en-US" altLang="zh-CN" sz="1400" dirty="0" err="1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UIApplicationShortcutItems</a:t>
            </a:r>
            <a:r>
              <a:rPr lang="zh-CN" altLang="en-US" sz="1400" dirty="0" smtClean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 数组。</a:t>
            </a:r>
            <a:endParaRPr lang="en-US" altLang="zh-CN" sz="1400" dirty="0" smtClean="0">
              <a:solidFill>
                <a:srgbClr val="000000"/>
              </a:solidFill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9219915"/>
              </p:ext>
            </p:extLst>
          </p:nvPr>
        </p:nvGraphicFramePr>
        <p:xfrm>
          <a:off x="636608" y="1854478"/>
          <a:ext cx="10752882" cy="40550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93530"/>
                <a:gridCol w="4959352"/>
              </a:tblGrid>
              <a:tr h="262160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数组元素属性（字典）</a:t>
                      </a: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4992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UIApplicationShortcutItemType</a:t>
                      </a:r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 </a:t>
                      </a: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（必须）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此操作的唯一</a:t>
                      </a:r>
                      <a:r>
                        <a:rPr lang="en-US" altLang="zh-CN" sz="140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ID</a:t>
                      </a:r>
                      <a:r>
                        <a:rPr lang="zh-CN" altLang="en-US" sz="140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。命名类似</a:t>
                      </a:r>
                      <a:r>
                        <a:rPr lang="en-US" altLang="zh-CN" sz="140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Bundle</a:t>
                      </a:r>
                      <a:r>
                        <a:rPr lang="zh-CN" altLang="en-US" sz="140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  <a:r>
                        <a:rPr lang="en-US" altLang="zh-CN" sz="140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ID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64642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UIApplicationShortcutItemTitle</a:t>
                      </a:r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（必须）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操作的标题</a:t>
                      </a: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64642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UIApplicationShortcutItemSubtitle</a:t>
                      </a:r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（可选）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操作的副标题</a:t>
                      </a: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64642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UIApplicationShortcutItemIconType</a:t>
                      </a:r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</a:p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（可选）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指定操作的图标为</a:t>
                      </a: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  <a:hlinkClick r:id="rId5"/>
                        </a:rPr>
                        <a:t>系统图标类型</a:t>
                      </a: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中的一种。</a:t>
                      </a: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64642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UIApplicationShortcutItemIconFile</a:t>
                      </a:r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</a:p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（可选）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如果是自定义图标，则是</a:t>
                      </a:r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Assets</a:t>
                      </a: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中的图标</a:t>
                      </a:r>
                      <a:r>
                        <a:rPr lang="zh-CN" altLang="en-US" sz="140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文件名。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64642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err="1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UIApplicationShortcutItemUserInfo</a:t>
                      </a:r>
                      <a:r>
                        <a:rPr lang="en-US" altLang="zh-CN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 </a:t>
                      </a:r>
                    </a:p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（可选）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自定义信息。比如版本号</a:t>
                      </a: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54272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7674" y="3844994"/>
            <a:ext cx="2931441" cy="2077816"/>
          </a:xfrm>
          <a:prstGeom prst="rect">
            <a:avLst/>
          </a:prstGeom>
        </p:spPr>
      </p:pic>
      <p:sp>
        <p:nvSpPr>
          <p:cNvPr id="7" name="圆角矩形 6"/>
          <p:cNvSpPr/>
          <p:nvPr/>
        </p:nvSpPr>
        <p:spPr>
          <a:xfrm>
            <a:off x="0" y="304801"/>
            <a:ext cx="3316224" cy="567624"/>
          </a:xfrm>
          <a:prstGeom prst="round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Demo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37" y="2394513"/>
            <a:ext cx="5803900" cy="1130300"/>
          </a:xfrm>
          <a:prstGeom prst="rect">
            <a:avLst/>
          </a:prstGeom>
        </p:spPr>
      </p:pic>
      <p:sp>
        <p:nvSpPr>
          <p:cNvPr id="13" name="圆角矩形标注 12"/>
          <p:cNvSpPr/>
          <p:nvPr/>
        </p:nvSpPr>
        <p:spPr>
          <a:xfrm>
            <a:off x="7193383" y="1430735"/>
            <a:ext cx="2969190" cy="624141"/>
          </a:xfrm>
          <a:prstGeom prst="wedgeRoundRectCallout">
            <a:avLst>
              <a:gd name="adj1" fmla="val -70741"/>
              <a:gd name="adj2" fmla="val 138706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新增一个操作项</a:t>
            </a:r>
            <a:r>
              <a:rPr kumimoji="1" lang="zh-CN" altLang="en-US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“新餐馆”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5" name="圆角矩形标注 14"/>
          <p:cNvSpPr/>
          <p:nvPr/>
        </p:nvSpPr>
        <p:spPr>
          <a:xfrm>
            <a:off x="8505181" y="2241502"/>
            <a:ext cx="3686819" cy="1014114"/>
          </a:xfrm>
          <a:prstGeom prst="wedgeRoundRectCallout">
            <a:avLst>
              <a:gd name="adj1" fmla="val -47985"/>
              <a:gd name="adj2" fmla="val 133710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静态的快速操作</a:t>
            </a:r>
            <a:endParaRPr kumimoji="1" lang="en-US" altLang="zh-CN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每一次按压都重复出现</a:t>
            </a:r>
          </a:p>
        </p:txBody>
      </p:sp>
    </p:spTree>
    <p:extLst>
      <p:ext uri="{BB962C8B-B14F-4D97-AF65-F5344CB8AC3E}">
        <p14:creationId xmlns:p14="http://schemas.microsoft.com/office/powerpoint/2010/main" val="9254574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6772875"/>
              </p:ext>
            </p:extLst>
          </p:nvPr>
        </p:nvGraphicFramePr>
        <p:xfrm>
          <a:off x="690021" y="1010665"/>
          <a:ext cx="10752882" cy="248489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5376441"/>
                <a:gridCol w="5376441"/>
              </a:tblGrid>
              <a:tr h="557320">
                <a:tc gridSpan="2"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用户已经看过引导页后，按压图标才有以下快速操作项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53701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新店</a:t>
                      </a: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直接进入添加新店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69527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发现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跳转到“发现”选项页</a:t>
                      </a: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  <a:tr h="69527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最爱</a:t>
                      </a:r>
                      <a:endParaRPr lang="en-US" altLang="zh-CN" sz="1400" dirty="0" smtClean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dirty="0" smtClean="0">
                          <a:latin typeface="Lantinghei SC Demibold" charset="-122"/>
                          <a:ea typeface="Lantinghei SC Demibold" charset="-122"/>
                          <a:cs typeface="Lantinghei SC Demibold" charset="-122"/>
                        </a:rPr>
                        <a:t>跳转到“最爱”选项页</a:t>
                      </a:r>
                      <a:endParaRPr lang="zh-CN" altLang="en-US" sz="1400" dirty="0">
                        <a:latin typeface="Lantinghei SC Demibold" charset="-122"/>
                        <a:ea typeface="Lantinghei SC Demibold" charset="-122"/>
                        <a:cs typeface="Lantinghei SC Demibold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7" name="圆角矩形 6"/>
          <p:cNvSpPr/>
          <p:nvPr/>
        </p:nvSpPr>
        <p:spPr>
          <a:xfrm>
            <a:off x="-1" y="304801"/>
            <a:ext cx="3569259" cy="567624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动态快速操作</a:t>
              </a: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2" name="圆角矩形标注 11"/>
          <p:cNvSpPr/>
          <p:nvPr/>
        </p:nvSpPr>
        <p:spPr>
          <a:xfrm>
            <a:off x="497712" y="3797747"/>
            <a:ext cx="11389488" cy="2510455"/>
          </a:xfrm>
          <a:prstGeom prst="wedgeRoundRectCallout">
            <a:avLst>
              <a:gd name="adj1" fmla="val 25927"/>
              <a:gd name="adj2" fmla="val -33612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400" dirty="0" smtClean="0">
                <a:solidFill>
                  <a:srgbClr val="000000"/>
                </a:solidFill>
                <a:latin typeface="Menlo-Regular" charset="0"/>
              </a:rPr>
              <a:t>代码实现：</a:t>
            </a:r>
            <a:endParaRPr lang="en-US" altLang="zh-CN" sz="1400" dirty="0" smtClean="0">
              <a:solidFill>
                <a:srgbClr val="000000"/>
              </a:solidFill>
              <a:latin typeface="Menlo-Regular" charset="0"/>
            </a:endParaRPr>
          </a:p>
          <a:p>
            <a:pPr algn="ctr"/>
            <a:endParaRPr lang="en-US" altLang="zh-CN" sz="1400" dirty="0" smtClean="0">
              <a:solidFill>
                <a:srgbClr val="000000"/>
              </a:solidFill>
              <a:latin typeface="Menlo-Regular" charset="0"/>
            </a:endParaRPr>
          </a:p>
          <a:p>
            <a:pPr algn="ctr"/>
            <a:r>
              <a:rPr lang="en-US" altLang="zh-CN" sz="1400" dirty="0" smtClean="0">
                <a:solidFill>
                  <a:srgbClr val="000000"/>
                </a:solidFill>
                <a:latin typeface="Menlo-Regular" charset="0"/>
              </a:rPr>
              <a:t>let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shortcutItem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=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UIApplicationShortcutItem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(type: "</a:t>
            </a:r>
            <a:r>
              <a:rPr lang="en-US" altLang="zh-CN" sz="1400" dirty="0" err="1" smtClean="0">
                <a:solidFill>
                  <a:srgbClr val="000000"/>
                </a:solidFill>
                <a:latin typeface="Menlo-Regular" charset="0"/>
              </a:rPr>
              <a:t>com.xiaoboswift.newShop</a:t>
            </a:r>
            <a:r>
              <a:rPr lang="en-US" altLang="zh-CN" sz="1400" dirty="0" smtClean="0">
                <a:solidFill>
                  <a:srgbClr val="000000"/>
                </a:solidFill>
                <a:latin typeface="Menlo-Regular" charset="0"/>
              </a:rPr>
              <a:t>",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localizedTitle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</a:t>
            </a:r>
            <a:r>
              <a:rPr lang="en-US" altLang="zh-CN" sz="1400" dirty="0" smtClean="0">
                <a:solidFill>
                  <a:srgbClr val="000000"/>
                </a:solidFill>
                <a:latin typeface="Menlo-Regular" charset="0"/>
              </a:rPr>
              <a:t>”</a:t>
            </a:r>
            <a:r>
              <a:rPr lang="zh-CN" altLang="en-US" sz="1400" dirty="0" smtClean="0">
                <a:solidFill>
                  <a:srgbClr val="000000"/>
                </a:solidFill>
                <a:latin typeface="Menlo-Regular" charset="0"/>
              </a:rPr>
              <a:t>新店</a:t>
            </a:r>
            <a:r>
              <a:rPr lang="en-US" altLang="zh-CN" sz="1400" dirty="0" smtClean="0">
                <a:solidFill>
                  <a:srgbClr val="000000"/>
                </a:solidFill>
                <a:latin typeface="Menlo-Regular" charset="0"/>
              </a:rPr>
              <a:t>",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localizedSubtitle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nil, icon: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UIApplicationShortcutIcon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(type: .Add), 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userInfo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: nil) </a:t>
            </a:r>
            <a:endParaRPr lang="en-US" altLang="zh-CN" sz="1400" dirty="0" smtClean="0">
              <a:solidFill>
                <a:srgbClr val="000000"/>
              </a:solidFill>
              <a:latin typeface="Menlo-Regular" charset="0"/>
            </a:endParaRPr>
          </a:p>
          <a:p>
            <a:pPr algn="ctr"/>
            <a:endParaRPr lang="en-US" altLang="zh-CN" sz="1400" dirty="0" smtClean="0">
              <a:solidFill>
                <a:srgbClr val="000000"/>
              </a:solidFill>
              <a:latin typeface="Menlo-Regular" charset="0"/>
            </a:endParaRPr>
          </a:p>
          <a:p>
            <a:pPr algn="ctr"/>
            <a:r>
              <a:rPr lang="en-US" altLang="zh-CN" sz="1400" dirty="0" err="1" smtClean="0">
                <a:solidFill>
                  <a:srgbClr val="000000"/>
                </a:solidFill>
                <a:latin typeface="Menlo-Regular" charset="0"/>
              </a:rPr>
              <a:t>UIApplication.sharedApplication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().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shortcutItems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 = [</a:t>
            </a:r>
            <a:r>
              <a:rPr lang="en-US" altLang="zh-CN" sz="1400" dirty="0" err="1">
                <a:solidFill>
                  <a:srgbClr val="000000"/>
                </a:solidFill>
                <a:latin typeface="Menlo-Regular" charset="0"/>
              </a:rPr>
              <a:t>shortcutItem</a:t>
            </a:r>
            <a:r>
              <a:rPr lang="en-US" altLang="zh-CN" sz="1400" dirty="0">
                <a:solidFill>
                  <a:srgbClr val="000000"/>
                </a:solidFill>
                <a:latin typeface="Menlo-Regular" charset="0"/>
              </a:rPr>
              <a:t>] </a:t>
            </a:r>
          </a:p>
        </p:txBody>
      </p:sp>
      <p:sp>
        <p:nvSpPr>
          <p:cNvPr id="13" name="圆角矩形标注 12"/>
          <p:cNvSpPr/>
          <p:nvPr/>
        </p:nvSpPr>
        <p:spPr>
          <a:xfrm>
            <a:off x="8801219" y="3633795"/>
            <a:ext cx="3085981" cy="625689"/>
          </a:xfrm>
          <a:prstGeom prst="wedgeRoundRectCallout">
            <a:avLst>
              <a:gd name="adj1" fmla="val -47073"/>
              <a:gd name="adj2" fmla="val 179506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使用了系统图标：</a:t>
            </a:r>
            <a:r>
              <a:rPr kumimoji="1" lang="en-US" altLang="zh-CN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Add</a:t>
            </a:r>
            <a:endParaRPr kumimoji="1" lang="zh-CN" altLang="en-US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4" name="圆角矩形标注 13"/>
          <p:cNvSpPr/>
          <p:nvPr/>
        </p:nvSpPr>
        <p:spPr>
          <a:xfrm>
            <a:off x="7812911" y="5752617"/>
            <a:ext cx="4074289" cy="646779"/>
          </a:xfrm>
          <a:prstGeom prst="wedgeRoundRectCallout">
            <a:avLst>
              <a:gd name="adj1" fmla="val -61229"/>
              <a:gd name="adj2" fmla="val -58952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快速操作 的数组</a:t>
            </a:r>
          </a:p>
        </p:txBody>
      </p:sp>
    </p:spTree>
    <p:extLst>
      <p:ext uri="{BB962C8B-B14F-4D97-AF65-F5344CB8AC3E}">
        <p14:creationId xmlns:p14="http://schemas.microsoft.com/office/powerpoint/2010/main" val="10390341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-1" y="304801"/>
            <a:ext cx="3569259" cy="567624"/>
          </a:xfrm>
          <a:prstGeom prst="round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657834" y="443040"/>
            <a:ext cx="2067001" cy="592384"/>
            <a:chOff x="201702" y="3223820"/>
            <a:chExt cx="2892555" cy="613406"/>
          </a:xfrm>
        </p:grpSpPr>
        <p:sp>
          <p:nvSpPr>
            <p:cNvPr id="17" name="文本框 16"/>
            <p:cNvSpPr txBox="1"/>
            <p:nvPr/>
          </p:nvSpPr>
          <p:spPr>
            <a:xfrm>
              <a:off x="201702" y="3223820"/>
              <a:ext cx="2674842" cy="3186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Demo</a:t>
              </a:r>
              <a:endPara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4"/>
            <p:cNvSpPr txBox="1"/>
            <p:nvPr/>
          </p:nvSpPr>
          <p:spPr>
            <a:xfrm>
              <a:off x="541557" y="3498672"/>
              <a:ext cx="25527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600" dirty="0">
                <a:solidFill>
                  <a:schemeClr val="bg1"/>
                </a:solidFill>
                <a:latin typeface="Source Sans Pro Light" panose="020B0403030403020204" pitchFamily="34" charset="0"/>
                <a:ea typeface="冬青黑体简体中文 W3" panose="020B0300000000000000" pitchFamily="34" charset="-122"/>
              </a:endParaRPr>
            </a:p>
          </p:txBody>
        </p:sp>
      </p:grpSp>
      <p:pic>
        <p:nvPicPr>
          <p:cNvPr id="6" name="图片 5" descr="xcode-6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7834" cy="165783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635569" y="1010664"/>
            <a:ext cx="61078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000000"/>
                </a:solidFill>
                <a:latin typeface="Lantinghei SC Demibold" charset="-122"/>
                <a:ea typeface="Lantinghei SC Demibold" charset="-122"/>
                <a:cs typeface="Lantinghei SC Demibold" charset="-122"/>
              </a:rPr>
              <a:t>还记得引导页设置参数的代码么？</a:t>
            </a:r>
            <a:endParaRPr lang="en-US" altLang="zh-CN" sz="1400" dirty="0"/>
          </a:p>
        </p:txBody>
      </p:sp>
      <p:sp>
        <p:nvSpPr>
          <p:cNvPr id="10" name="圆角矩形标注 9"/>
          <p:cNvSpPr/>
          <p:nvPr/>
        </p:nvSpPr>
        <p:spPr>
          <a:xfrm>
            <a:off x="4505124" y="507604"/>
            <a:ext cx="4730507" cy="1150230"/>
          </a:xfrm>
          <a:prstGeom prst="wedgeRoundRectCallout">
            <a:avLst>
              <a:gd name="adj1" fmla="val 25927"/>
              <a:gd name="adj2" fmla="val -33612"/>
              <a:gd name="adj3" fmla="val 16667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 err="1" smtClean="0">
                <a:solidFill>
                  <a:srgbClr val="000000"/>
                </a:solidFill>
                <a:latin typeface="Menlo-Regular" charset="0"/>
              </a:rPr>
              <a:t>GuiderContentViewController.swift</a:t>
            </a:r>
            <a:endParaRPr lang="en-US" altLang="zh-CN" sz="1400" dirty="0" smtClean="0">
              <a:solidFill>
                <a:srgbClr val="000000"/>
              </a:solidFill>
              <a:latin typeface="Menlo-Regular" charset="0"/>
            </a:endParaRPr>
          </a:p>
          <a:p>
            <a:pPr algn="ctr"/>
            <a:endParaRPr lang="en-US" altLang="zh-CN" sz="1400" dirty="0" smtClean="0">
              <a:solidFill>
                <a:srgbClr val="000000"/>
              </a:solidFill>
              <a:latin typeface="Menlo-Regular" charset="0"/>
            </a:endParaRPr>
          </a:p>
          <a:p>
            <a:pPr algn="ctr"/>
            <a:r>
              <a:rPr kumimoji="1" lang="en-US" altLang="zh-CN" sz="1400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defaults.setBool</a:t>
            </a:r>
            <a:r>
              <a:rPr kumimoji="1" lang="en-US" altLang="zh-CN" sz="1400" dirty="0">
                <a:latin typeface="Lantinghei SC Demibold" charset="-122"/>
                <a:ea typeface="Lantinghei SC Demibold" charset="-122"/>
                <a:cs typeface="Lantinghei SC Demibold" charset="-122"/>
              </a:rPr>
              <a:t>(true, </a:t>
            </a:r>
            <a:r>
              <a:rPr kumimoji="1" lang="en-US" altLang="zh-CN" sz="1400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forKey</a:t>
            </a:r>
            <a:r>
              <a:rPr kumimoji="1" lang="en-US" altLang="zh-CN" sz="1400" dirty="0">
                <a:latin typeface="Lantinghei SC Demibold" charset="-122"/>
                <a:ea typeface="Lantinghei SC Demibold" charset="-122"/>
                <a:cs typeface="Lantinghei SC Demibold" charset="-122"/>
              </a:rPr>
              <a:t>: "</a:t>
            </a:r>
            <a:r>
              <a:rPr kumimoji="1" lang="en-US" altLang="zh-CN" sz="1400" dirty="0" err="1">
                <a:latin typeface="Lantinghei SC Demibold" charset="-122"/>
                <a:ea typeface="Lantinghei SC Demibold" charset="-122"/>
                <a:cs typeface="Lantinghei SC Demibold" charset="-122"/>
              </a:rPr>
              <a:t>guiderShowed</a:t>
            </a:r>
            <a:r>
              <a:rPr kumimoji="1" lang="en-US" altLang="zh-CN" sz="1400" dirty="0">
                <a:latin typeface="Lantinghei SC Demibold" charset="-122"/>
                <a:ea typeface="Lantinghei SC Demibold" charset="-122"/>
                <a:cs typeface="Lantinghei SC Demibold" charset="-122"/>
              </a:rPr>
              <a:t>")</a:t>
            </a:r>
            <a:endParaRPr kumimoji="1" lang="zh-CN" altLang="en-US" sz="1400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</p:txBody>
      </p:sp>
      <p:sp>
        <p:nvSpPr>
          <p:cNvPr id="12" name="圆角矩形标注 11"/>
          <p:cNvSpPr/>
          <p:nvPr/>
        </p:nvSpPr>
        <p:spPr>
          <a:xfrm>
            <a:off x="2892" y="1960025"/>
            <a:ext cx="8958806" cy="4660694"/>
          </a:xfrm>
          <a:prstGeom prst="wedgeRoundRectCallout">
            <a:avLst>
              <a:gd name="adj1" fmla="val 22975"/>
              <a:gd name="adj2" fmla="val -58545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latin typeface="Lantinghei SC Demibold" charset="-122"/>
                <a:ea typeface="Lantinghei SC Demibold" charset="-122"/>
                <a:cs typeface="Lantinghei SC Demibold" charset="-122"/>
              </a:rPr>
              <a:t>在其后添加一下代码：</a:t>
            </a:r>
            <a:endParaRPr kumimoji="1" lang="en-US" altLang="zh-CN" dirty="0" smtClean="0">
              <a:latin typeface="Lantinghei SC Demibold" charset="-122"/>
              <a:ea typeface="Lantinghei SC Demibold" charset="-122"/>
              <a:cs typeface="Lantinghei SC Demibold" charset="-122"/>
            </a:endParaRPr>
          </a:p>
          <a:p>
            <a:r>
              <a:rPr lang="en-US" altLang="zh-CN" sz="1400" dirty="0"/>
              <a:t>//</a:t>
            </a:r>
            <a:r>
              <a:rPr lang="zh-CN" altLang="en-US" sz="1400" dirty="0"/>
              <a:t>如果设备具备</a:t>
            </a:r>
            <a:r>
              <a:rPr lang="en-US" altLang="zh-CN" sz="1400" dirty="0"/>
              <a:t>3D Touch</a:t>
            </a:r>
            <a:r>
              <a:rPr lang="zh-CN" altLang="en-US" sz="1400" dirty="0"/>
              <a:t>功能，则添加快速操作</a:t>
            </a:r>
          </a:p>
          <a:p>
            <a:r>
              <a:rPr lang="en-US" altLang="zh-CN" sz="1400" dirty="0"/>
              <a:t>        if </a:t>
            </a:r>
            <a:r>
              <a:rPr lang="en-US" altLang="zh-CN" sz="1400" dirty="0" err="1"/>
              <a:t>traitCollection.forceTouchCapability</a:t>
            </a:r>
            <a:r>
              <a:rPr lang="en-US" altLang="zh-CN" sz="1400" dirty="0"/>
              <a:t> == .Available {</a:t>
            </a:r>
          </a:p>
          <a:p>
            <a:r>
              <a:rPr lang="en-US" altLang="zh-CN" sz="1400" dirty="0"/>
              <a:t>            let </a:t>
            </a:r>
            <a:r>
              <a:rPr lang="en-US" altLang="zh-CN" sz="1400" dirty="0" err="1"/>
              <a:t>bundleID</a:t>
            </a:r>
            <a:r>
              <a:rPr lang="en-US" altLang="zh-CN" sz="1400" dirty="0"/>
              <a:t> = </a:t>
            </a:r>
            <a:r>
              <a:rPr lang="en-US" altLang="zh-CN" sz="1400" dirty="0" err="1"/>
              <a:t>NSBundle.mainBundle</a:t>
            </a:r>
            <a:r>
              <a:rPr lang="en-US" altLang="zh-CN" sz="1400" dirty="0"/>
              <a:t>().</a:t>
            </a:r>
            <a:r>
              <a:rPr lang="en-US" altLang="zh-CN" sz="1400" dirty="0" err="1"/>
              <a:t>bundleIdentifier</a:t>
            </a:r>
            <a:endParaRPr lang="en-US" altLang="zh-CN" sz="1400" dirty="0"/>
          </a:p>
          <a:p>
            <a:r>
              <a:rPr lang="de-DE" altLang="zh-CN" sz="1400" dirty="0"/>
              <a:t>            </a:t>
            </a:r>
          </a:p>
          <a:p>
            <a:r>
              <a:rPr lang="en-US" altLang="zh-CN" sz="1400" dirty="0"/>
              <a:t>let item1icon = </a:t>
            </a:r>
            <a:r>
              <a:rPr lang="en-US" altLang="zh-CN" sz="1400" dirty="0" err="1"/>
              <a:t>UIApplicationShortcutIcon</a:t>
            </a:r>
            <a:r>
              <a:rPr lang="en-US" altLang="zh-CN" sz="1400" dirty="0"/>
              <a:t>(</a:t>
            </a:r>
            <a:r>
              <a:rPr lang="en-US" altLang="zh-CN" sz="1400" dirty="0" err="1"/>
              <a:t>templateImageName</a:t>
            </a:r>
            <a:r>
              <a:rPr lang="en-US" altLang="zh-CN" sz="1400" dirty="0"/>
              <a:t>: "favorite")</a:t>
            </a:r>
          </a:p>
          <a:p>
            <a:r>
              <a:rPr lang="en-US" altLang="zh-CN" sz="1400" dirty="0"/>
              <a:t>            let item1 = </a:t>
            </a:r>
            <a:r>
              <a:rPr lang="en-US" altLang="zh-CN" sz="1400" dirty="0" err="1"/>
              <a:t>UIApplicationShortcutItem</a:t>
            </a:r>
            <a:r>
              <a:rPr lang="en-US" altLang="zh-CN" sz="1400" dirty="0"/>
              <a:t>(type: "\(</a:t>
            </a:r>
            <a:r>
              <a:rPr lang="en-US" altLang="zh-CN" sz="1400" dirty="0" err="1"/>
              <a:t>bundleID</a:t>
            </a:r>
            <a:r>
              <a:rPr lang="en-US" altLang="zh-CN" sz="1400" dirty="0"/>
              <a:t>).</a:t>
            </a:r>
            <a:r>
              <a:rPr lang="en-US" altLang="zh-CN" sz="1400" dirty="0" err="1"/>
              <a:t>openFav</a:t>
            </a:r>
            <a:r>
              <a:rPr lang="en-US" altLang="zh-CN" sz="1400" dirty="0"/>
              <a:t>", </a:t>
            </a:r>
            <a:r>
              <a:rPr lang="en-US" altLang="zh-CN" sz="1400" dirty="0" err="1"/>
              <a:t>localizedTitle</a:t>
            </a:r>
            <a:r>
              <a:rPr lang="en-US" altLang="zh-CN" sz="1400" dirty="0"/>
              <a:t>: "</a:t>
            </a:r>
            <a:r>
              <a:rPr lang="zh-CN" altLang="en-US" sz="1400" dirty="0"/>
              <a:t>最爱</a:t>
            </a:r>
            <a:r>
              <a:rPr lang="en-US" altLang="zh-CN" sz="1400" dirty="0"/>
              <a:t>", </a:t>
            </a:r>
            <a:r>
              <a:rPr lang="en-US" altLang="zh-CN" sz="1400" dirty="0" err="1"/>
              <a:t>localizedSubtitle</a:t>
            </a:r>
            <a:r>
              <a:rPr lang="en-US" altLang="zh-CN" sz="1400" dirty="0"/>
              <a:t>: nil, icon:  item1icon, </a:t>
            </a:r>
            <a:r>
              <a:rPr lang="en-US" altLang="zh-CN" sz="1400" dirty="0" err="1"/>
              <a:t>userInfo</a:t>
            </a:r>
            <a:r>
              <a:rPr lang="en-US" altLang="zh-CN" sz="1400" dirty="0"/>
              <a:t>: nil)</a:t>
            </a:r>
          </a:p>
          <a:p>
            <a:r>
              <a:rPr lang="de-DE" altLang="zh-CN" sz="1400" dirty="0"/>
              <a:t>            </a:t>
            </a:r>
          </a:p>
          <a:p>
            <a:r>
              <a:rPr lang="de-DE" altLang="zh-CN" sz="1400" dirty="0"/>
              <a:t>            </a:t>
            </a:r>
            <a:r>
              <a:rPr lang="de-DE" altLang="zh-CN" sz="1400" dirty="0" err="1"/>
              <a:t>let</a:t>
            </a:r>
            <a:r>
              <a:rPr lang="de-DE" altLang="zh-CN" sz="1400" dirty="0"/>
              <a:t> item2icon = </a:t>
            </a:r>
            <a:r>
              <a:rPr lang="de-DE" altLang="zh-CN" sz="1400" dirty="0" err="1"/>
              <a:t>UIApplicationShortcutIcon</a:t>
            </a:r>
            <a:r>
              <a:rPr lang="de-DE" altLang="zh-CN" sz="1400" dirty="0"/>
              <a:t>(</a:t>
            </a:r>
            <a:r>
              <a:rPr lang="de-DE" altLang="zh-CN" sz="1400" dirty="0" err="1"/>
              <a:t>templateImageName</a:t>
            </a:r>
            <a:r>
              <a:rPr lang="de-DE" altLang="zh-CN" sz="1400" dirty="0"/>
              <a:t>: "</a:t>
            </a:r>
            <a:r>
              <a:rPr lang="de-DE" altLang="zh-CN" sz="1400" dirty="0" err="1"/>
              <a:t>discover</a:t>
            </a:r>
            <a:r>
              <a:rPr lang="de-DE" altLang="zh-CN" sz="1400" dirty="0"/>
              <a:t>")</a:t>
            </a:r>
          </a:p>
          <a:p>
            <a:r>
              <a:rPr lang="de-DE" altLang="zh-CN" sz="1400" dirty="0"/>
              <a:t>            </a:t>
            </a:r>
            <a:r>
              <a:rPr lang="de-DE" altLang="zh-CN" sz="1400" dirty="0" err="1"/>
              <a:t>let</a:t>
            </a:r>
            <a:r>
              <a:rPr lang="de-DE" altLang="zh-CN" sz="1400" dirty="0"/>
              <a:t> item2 = </a:t>
            </a:r>
            <a:r>
              <a:rPr lang="de-DE" altLang="zh-CN" sz="1400" dirty="0" err="1"/>
              <a:t>UIApplicationShortcutItem</a:t>
            </a:r>
            <a:r>
              <a:rPr lang="de-DE" altLang="zh-CN" sz="1400" dirty="0"/>
              <a:t>(type: "\(</a:t>
            </a:r>
            <a:r>
              <a:rPr lang="de-DE" altLang="zh-CN" sz="1400" dirty="0" err="1"/>
              <a:t>bundleID</a:t>
            </a:r>
            <a:r>
              <a:rPr lang="de-DE" altLang="zh-CN" sz="1400" dirty="0"/>
              <a:t>).</a:t>
            </a:r>
            <a:r>
              <a:rPr lang="de-DE" altLang="zh-CN" sz="1400" dirty="0" err="1"/>
              <a:t>openDiscover</a:t>
            </a:r>
            <a:r>
              <a:rPr lang="de-DE" altLang="zh-CN" sz="1400" dirty="0"/>
              <a:t>", </a:t>
            </a:r>
            <a:r>
              <a:rPr lang="de-DE" altLang="zh-CN" sz="1400" dirty="0" err="1"/>
              <a:t>localizedTitle</a:t>
            </a:r>
            <a:r>
              <a:rPr lang="de-DE" altLang="zh-CN" sz="1400" dirty="0"/>
              <a:t>: "</a:t>
            </a:r>
            <a:r>
              <a:rPr lang="zh-CN" altLang="de-DE" sz="1400" dirty="0"/>
              <a:t>发现</a:t>
            </a:r>
            <a:r>
              <a:rPr lang="de-DE" altLang="zh-CN" sz="1400" dirty="0"/>
              <a:t>", </a:t>
            </a:r>
            <a:r>
              <a:rPr lang="de-DE" altLang="zh-CN" sz="1400" dirty="0" err="1"/>
              <a:t>localizedSubtitle</a:t>
            </a:r>
            <a:r>
              <a:rPr lang="de-DE" altLang="zh-CN" sz="1400" dirty="0"/>
              <a:t>: </a:t>
            </a:r>
            <a:r>
              <a:rPr lang="de-DE" altLang="zh-CN" sz="1400" dirty="0" err="1"/>
              <a:t>nil</a:t>
            </a:r>
            <a:r>
              <a:rPr lang="de-DE" altLang="zh-CN" sz="1400" dirty="0"/>
              <a:t>, </a:t>
            </a:r>
            <a:r>
              <a:rPr lang="de-DE" altLang="zh-CN" sz="1400" dirty="0" err="1"/>
              <a:t>icon</a:t>
            </a:r>
            <a:r>
              <a:rPr lang="de-DE" altLang="zh-CN" sz="1400" dirty="0"/>
              <a:t>:  item2icon, </a:t>
            </a:r>
            <a:r>
              <a:rPr lang="de-DE" altLang="zh-CN" sz="1400" dirty="0" err="1"/>
              <a:t>userInfo</a:t>
            </a:r>
            <a:r>
              <a:rPr lang="de-DE" altLang="zh-CN" sz="1400" dirty="0"/>
              <a:t>: </a:t>
            </a:r>
            <a:r>
              <a:rPr lang="de-DE" altLang="zh-CN" sz="1400" dirty="0" err="1"/>
              <a:t>nil</a:t>
            </a:r>
            <a:r>
              <a:rPr lang="de-DE" altLang="zh-CN" sz="1400" dirty="0"/>
              <a:t>)</a:t>
            </a:r>
          </a:p>
          <a:p>
            <a:r>
              <a:rPr lang="de-DE" altLang="zh-CN" sz="1400" dirty="0"/>
              <a:t>            </a:t>
            </a:r>
          </a:p>
          <a:p>
            <a:r>
              <a:rPr lang="de-DE" altLang="zh-CN" sz="1400" dirty="0"/>
              <a:t>            </a:t>
            </a:r>
            <a:r>
              <a:rPr lang="de-DE" altLang="zh-CN" sz="1400" dirty="0" err="1"/>
              <a:t>let</a:t>
            </a:r>
            <a:r>
              <a:rPr lang="de-DE" altLang="zh-CN" sz="1400" dirty="0"/>
              <a:t> item3icon = </a:t>
            </a:r>
            <a:r>
              <a:rPr lang="de-DE" altLang="zh-CN" sz="1400" dirty="0" err="1"/>
              <a:t>UIApplicationShortcutIcon</a:t>
            </a:r>
            <a:r>
              <a:rPr lang="de-DE" altLang="zh-CN" sz="1400" dirty="0"/>
              <a:t>(type: .Add)</a:t>
            </a:r>
          </a:p>
          <a:p>
            <a:r>
              <a:rPr lang="de-DE" altLang="zh-CN" sz="1400" dirty="0"/>
              <a:t>            </a:t>
            </a:r>
            <a:r>
              <a:rPr lang="de-DE" altLang="zh-CN" sz="1400" dirty="0" err="1"/>
              <a:t>let</a:t>
            </a:r>
            <a:r>
              <a:rPr lang="de-DE" altLang="zh-CN" sz="1400" dirty="0"/>
              <a:t> item3 = </a:t>
            </a:r>
            <a:r>
              <a:rPr lang="de-DE" altLang="zh-CN" sz="1400" dirty="0" err="1"/>
              <a:t>UIApplicationShortcutItem</a:t>
            </a:r>
            <a:r>
              <a:rPr lang="de-DE" altLang="zh-CN" sz="1400" dirty="0"/>
              <a:t>(type: "\(</a:t>
            </a:r>
            <a:r>
              <a:rPr lang="de-DE" altLang="zh-CN" sz="1400" dirty="0" err="1"/>
              <a:t>bundleID</a:t>
            </a:r>
            <a:r>
              <a:rPr lang="de-DE" altLang="zh-CN" sz="1400" dirty="0"/>
              <a:t>).</a:t>
            </a:r>
            <a:r>
              <a:rPr lang="de-DE" altLang="zh-CN" sz="1400" dirty="0" err="1"/>
              <a:t>openAddNew</a:t>
            </a:r>
            <a:r>
              <a:rPr lang="de-DE" altLang="zh-CN" sz="1400" dirty="0"/>
              <a:t>", </a:t>
            </a:r>
            <a:r>
              <a:rPr lang="de-DE" altLang="zh-CN" sz="1400" dirty="0" err="1"/>
              <a:t>localizedTitle</a:t>
            </a:r>
            <a:r>
              <a:rPr lang="de-DE" altLang="zh-CN" sz="1400" dirty="0"/>
              <a:t>: "</a:t>
            </a:r>
            <a:r>
              <a:rPr lang="zh-CN" altLang="de-DE" sz="1400" dirty="0"/>
              <a:t>新店</a:t>
            </a:r>
            <a:r>
              <a:rPr lang="de-DE" altLang="zh-CN" sz="1400" dirty="0"/>
              <a:t>", </a:t>
            </a:r>
            <a:r>
              <a:rPr lang="de-DE" altLang="zh-CN" sz="1400" dirty="0" err="1"/>
              <a:t>localizedSubtitle</a:t>
            </a:r>
            <a:r>
              <a:rPr lang="de-DE" altLang="zh-CN" sz="1400" dirty="0"/>
              <a:t>: </a:t>
            </a:r>
            <a:r>
              <a:rPr lang="de-DE" altLang="zh-CN" sz="1400" dirty="0" err="1"/>
              <a:t>nil</a:t>
            </a:r>
            <a:r>
              <a:rPr lang="de-DE" altLang="zh-CN" sz="1400" dirty="0"/>
              <a:t>, </a:t>
            </a:r>
            <a:r>
              <a:rPr lang="de-DE" altLang="zh-CN" sz="1400" dirty="0" err="1"/>
              <a:t>icon</a:t>
            </a:r>
            <a:r>
              <a:rPr lang="de-DE" altLang="zh-CN" sz="1400" dirty="0"/>
              <a:t>: item3icon, </a:t>
            </a:r>
            <a:r>
              <a:rPr lang="de-DE" altLang="zh-CN" sz="1400" dirty="0" err="1"/>
              <a:t>userInfo</a:t>
            </a:r>
            <a:r>
              <a:rPr lang="de-DE" altLang="zh-CN" sz="1400" dirty="0"/>
              <a:t>: </a:t>
            </a:r>
            <a:r>
              <a:rPr lang="de-DE" altLang="zh-CN" sz="1400" dirty="0" err="1"/>
              <a:t>nil</a:t>
            </a:r>
            <a:r>
              <a:rPr lang="de-DE" altLang="zh-CN" sz="1400" dirty="0" smtClean="0"/>
              <a:t>)</a:t>
            </a:r>
          </a:p>
          <a:p>
            <a:r>
              <a:rPr lang="de-DE" altLang="zh-CN" sz="1400" dirty="0" smtClean="0"/>
              <a:t>            </a:t>
            </a:r>
            <a:endParaRPr lang="de-DE" altLang="zh-CN" sz="1400" dirty="0"/>
          </a:p>
          <a:p>
            <a:r>
              <a:rPr lang="de-DE" altLang="zh-CN" sz="1400" dirty="0"/>
              <a:t>            </a:t>
            </a:r>
            <a:r>
              <a:rPr lang="de-DE" altLang="zh-CN" sz="1400" dirty="0" err="1"/>
              <a:t>UIApplication.sharedApplication</a:t>
            </a:r>
            <a:r>
              <a:rPr lang="de-DE" altLang="zh-CN" sz="1400" dirty="0"/>
              <a:t>().</a:t>
            </a:r>
            <a:r>
              <a:rPr lang="de-DE" altLang="zh-CN" sz="1400" dirty="0" err="1"/>
              <a:t>shortcutItems</a:t>
            </a:r>
            <a:r>
              <a:rPr lang="de-DE" altLang="zh-CN" sz="1400" dirty="0"/>
              <a:t> = [item1, item2, item3]</a:t>
            </a:r>
          </a:p>
          <a:p>
            <a:r>
              <a:rPr lang="de-DE" altLang="zh-CN" sz="1400" dirty="0"/>
              <a:t>        </a:t>
            </a:r>
            <a:r>
              <a:rPr lang="de-DE" altLang="zh-CN" sz="1400" dirty="0" smtClean="0"/>
              <a:t>}</a:t>
            </a:r>
            <a:endParaRPr lang="de-DE" altLang="zh-CN" sz="1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1685" y="2843996"/>
            <a:ext cx="31750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3159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2961">
        <p15:prstTrans prst="pageCurlDouble"/>
      </p:transition>
    </mc:Choice>
    <mc:Fallback xmlns="">
      <p:transition spd="slow" advTm="29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0" grpId="0" animBg="1"/>
      <p:bldP spid="12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17708</TotalTime>
  <Words>1301</Words>
  <Application>Microsoft Macintosh PowerPoint</Application>
  <PresentationFormat>宽屏</PresentationFormat>
  <Paragraphs>233</Paragraphs>
  <Slides>20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Calibri</vt:lpstr>
      <vt:lpstr>Calibri Light</vt:lpstr>
      <vt:lpstr>Lantinghei SC Demibold</vt:lpstr>
      <vt:lpstr>Menlo-Regular</vt:lpstr>
      <vt:lpstr>Source Sans Pro Light</vt:lpstr>
      <vt:lpstr>冬青黑体简体中文 W3</vt:lpstr>
      <vt:lpstr>宋体</vt:lpstr>
      <vt:lpstr>微软雅黑</vt:lpstr>
      <vt:lpstr>新蒂下午茶基本版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 ye</dc:creator>
  <cp:lastModifiedBy>Microsoft Office 用户</cp:lastModifiedBy>
  <cp:revision>4418</cp:revision>
  <dcterms:created xsi:type="dcterms:W3CDTF">2014-05-16T07:57:58Z</dcterms:created>
  <dcterms:modified xsi:type="dcterms:W3CDTF">2016-03-15T09:32:37Z</dcterms:modified>
</cp:coreProperties>
</file>

<file path=docProps/thumbnail.jpeg>
</file>